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80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2016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6648448"/>
        <c:axId val="76649984"/>
        <c:axId val="0"/>
      </c:bar3DChart>
      <c:catAx>
        <c:axId val="76648448"/>
        <c:scaling>
          <c:orientation val="minMax"/>
        </c:scaling>
        <c:delete val="1"/>
        <c:axPos val="b"/>
        <c:majorTickMark val="out"/>
        <c:minorTickMark val="none"/>
        <c:tickLblPos val="nextTo"/>
        <c:crossAx val="76649984"/>
        <c:crossesAt val="0"/>
        <c:auto val="1"/>
        <c:lblAlgn val="ctr"/>
        <c:lblOffset val="100"/>
        <c:noMultiLvlLbl val="0"/>
      </c:catAx>
      <c:valAx>
        <c:axId val="76649984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6648448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0837504"/>
        <c:axId val="20839040"/>
        <c:axId val="0"/>
      </c:bar3DChart>
      <c:catAx>
        <c:axId val="20837504"/>
        <c:scaling>
          <c:orientation val="minMax"/>
        </c:scaling>
        <c:delete val="1"/>
        <c:axPos val="b"/>
        <c:majorTickMark val="out"/>
        <c:minorTickMark val="none"/>
        <c:tickLblPos val="nextTo"/>
        <c:crossAx val="20839040"/>
        <c:crosses val="autoZero"/>
        <c:auto val="1"/>
        <c:lblAlgn val="ctr"/>
        <c:lblOffset val="100"/>
        <c:noMultiLvlLbl val="0"/>
      </c:catAx>
      <c:valAx>
        <c:axId val="20839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08375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0896000"/>
        <c:axId val="20901888"/>
        <c:axId val="0"/>
      </c:bar3DChart>
      <c:catAx>
        <c:axId val="20896000"/>
        <c:scaling>
          <c:orientation val="minMax"/>
        </c:scaling>
        <c:delete val="1"/>
        <c:axPos val="b"/>
        <c:majorTickMark val="out"/>
        <c:minorTickMark val="none"/>
        <c:tickLblPos val="nextTo"/>
        <c:crossAx val="20901888"/>
        <c:crosses val="autoZero"/>
        <c:auto val="1"/>
        <c:lblAlgn val="ctr"/>
        <c:lblOffset val="100"/>
        <c:noMultiLvlLbl val="0"/>
      </c:catAx>
      <c:valAx>
        <c:axId val="20901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0896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2016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п. Термальный</c:v>
                </c:pt>
                <c:pt idx="3">
                  <c:v>г.Соболево</c:v>
                </c:pt>
                <c:pt idx="4">
                  <c:v>Мильковкий МР</c:v>
                </c:pt>
                <c:pt idx="5">
                  <c:v>с. Палана</c:v>
                </c:pt>
                <c:pt idx="6">
                  <c:v>Карагинский район</c:v>
                </c:pt>
                <c:pt idx="7">
                  <c:v>г. Курган</c:v>
                </c:pt>
                <c:pt idx="8">
                  <c:v>Новоавачинское с.п.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26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930368"/>
        <c:axId val="23931904"/>
      </c:lineChart>
      <c:catAx>
        <c:axId val="2393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23931904"/>
        <c:crosses val="autoZero"/>
        <c:auto val="1"/>
        <c:lblAlgn val="ctr"/>
        <c:lblOffset val="100"/>
        <c:noMultiLvlLbl val="0"/>
      </c:catAx>
      <c:valAx>
        <c:axId val="23931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30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О сейсмоусилении зданий</c:v>
                </c:pt>
                <c:pt idx="1">
                  <c:v>О переселении из ветхого и аварийного жилья</c:v>
                </c:pt>
                <c:pt idx="2">
                  <c:v>Обеспечение инженерной инфраструктурой</c:v>
                </c:pt>
                <c:pt idx="3">
                  <c:v>О размере заработной платы строительных специальностей</c:v>
                </c:pt>
                <c:pt idx="4">
                  <c:v>Строительные недоделки</c:v>
                </c:pt>
                <c:pt idx="5">
                  <c:v>О перспективах строительства</c:v>
                </c:pt>
                <c:pt idx="6">
                  <c:v>Вопросы законодательства</c:v>
                </c:pt>
                <c:pt idx="7">
                  <c:v>О ценообразовании в строительстве</c:v>
                </c:pt>
                <c:pt idx="8">
                  <c:v>Вопросы ипотечного кредитования</c:v>
                </c:pt>
                <c:pt idx="9">
                  <c:v>Задолженность по зароботной плате</c:v>
                </c:pt>
                <c:pt idx="10">
                  <c:v>о трудоустройстве в строительную компанию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24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27.12.2016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 в </a:t>
            </a:r>
            <a:r>
              <a:rPr lang="en-US" sz="4000" b="1" i="1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4000" b="1" i="1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V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квартале 201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01.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3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33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я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5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   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Количество обращений 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уменьшилось в 2 раза</a:t>
            </a: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3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3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781106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 3</a:t>
            </a:r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 </a:t>
            </a:r>
            <a:r>
              <a:rPr lang="en-US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декабря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2016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64177970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июля по 30 сентябрь 201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1137191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декабря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2016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2107153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30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декабря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2016 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840853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267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122</Words>
  <Application>Microsoft Office PowerPoint</Application>
  <PresentationFormat>Экран (4:3)</PresentationFormat>
  <Paragraphs>25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 в IVквартале 2016 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01.10. по 30.12.2016 года  по сравнению с количеством обращений,  поступивших  с 01.10. по 30.12.2015 года </vt:lpstr>
      <vt:lpstr>Соотношение письменных и устных обращений поступивших  с  01 октября по  30  декабря 2016 года</vt:lpstr>
      <vt:lpstr>Соотношение письменных и устных обращений поступивших  с 01 июля по 30 сентябрь 2015 года</vt:lpstr>
      <vt:lpstr>Количество обращений ,поступивших   с 01 октября по 30 декабря 2016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октября по 30 декабря 2016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95</cp:revision>
  <dcterms:created xsi:type="dcterms:W3CDTF">2011-04-11T00:21:11Z</dcterms:created>
  <dcterms:modified xsi:type="dcterms:W3CDTF">2016-12-26T23:22:41Z</dcterms:modified>
</cp:coreProperties>
</file>