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60" r:id="rId3"/>
    <p:sldId id="263" r:id="rId4"/>
    <p:sldId id="265" r:id="rId5"/>
    <p:sldId id="269" r:id="rId6"/>
    <p:sldId id="266" r:id="rId7"/>
    <p:sldId id="267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5" autoAdjust="0"/>
  </p:normalViewPr>
  <p:slideViewPr>
    <p:cSldViewPr>
      <p:cViewPr>
        <p:scale>
          <a:sx n="117" d="100"/>
          <a:sy n="117" d="100"/>
        </p:scale>
        <p:origin x="-1464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75E-2"/>
          <c:w val="0.81077147016011886"/>
          <c:h val="0.887195121951219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2018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67E-3"/>
                  <c:y val="-9.80371036523812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191360"/>
        <c:axId val="73247744"/>
        <c:axId val="0"/>
      </c:bar3DChart>
      <c:catAx>
        <c:axId val="6191360"/>
        <c:scaling>
          <c:orientation val="minMax"/>
        </c:scaling>
        <c:delete val="1"/>
        <c:axPos val="b"/>
        <c:majorTickMark val="out"/>
        <c:minorTickMark val="none"/>
        <c:tickLblPos val="nextTo"/>
        <c:crossAx val="73247744"/>
        <c:crossesAt val="0"/>
        <c:auto val="1"/>
        <c:lblAlgn val="ctr"/>
        <c:lblOffset val="100"/>
        <c:noMultiLvlLbl val="0"/>
      </c:catAx>
      <c:valAx>
        <c:axId val="73247744"/>
        <c:scaling>
          <c:orientation val="minMax"/>
          <c:max val="120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6191360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87975115887496069"/>
          <c:y val="0.38836765596608225"/>
          <c:w val="0.11603828114112372"/>
          <c:h val="0.344903089036948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3"/>
          <c:h val="0.8871951219512177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93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7690880"/>
        <c:axId val="7692672"/>
        <c:axId val="0"/>
      </c:bar3DChart>
      <c:catAx>
        <c:axId val="7690880"/>
        <c:scaling>
          <c:orientation val="minMax"/>
        </c:scaling>
        <c:delete val="1"/>
        <c:axPos val="b"/>
        <c:majorTickMark val="out"/>
        <c:minorTickMark val="none"/>
        <c:tickLblPos val="nextTo"/>
        <c:crossAx val="7692672"/>
        <c:crosses val="autoZero"/>
        <c:auto val="1"/>
        <c:lblAlgn val="ctr"/>
        <c:lblOffset val="100"/>
        <c:noMultiLvlLbl val="0"/>
      </c:catAx>
      <c:valAx>
        <c:axId val="7692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7690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41"/>
          <c:w val="0.19284087833739291"/>
          <c:h val="0.177917928528165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74"/>
          <c:h val="0.8871951219512174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619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7745536"/>
        <c:axId val="7747072"/>
        <c:axId val="0"/>
      </c:bar3DChart>
      <c:catAx>
        <c:axId val="7745536"/>
        <c:scaling>
          <c:orientation val="minMax"/>
        </c:scaling>
        <c:delete val="1"/>
        <c:axPos val="b"/>
        <c:majorTickMark val="out"/>
        <c:minorTickMark val="none"/>
        <c:tickLblPos val="nextTo"/>
        <c:crossAx val="7747072"/>
        <c:crosses val="autoZero"/>
        <c:auto val="1"/>
        <c:lblAlgn val="ctr"/>
        <c:lblOffset val="100"/>
        <c:noMultiLvlLbl val="0"/>
      </c:catAx>
      <c:valAx>
        <c:axId val="7747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7745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53"/>
          <c:w val="0.19284087833739291"/>
          <c:h val="0.177917928528165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2018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6350458777006797E-2"/>
          <c:y val="0.15812678981246669"/>
          <c:w val="0.78273801889537364"/>
          <c:h val="0.454239241460877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cat>
            <c:strRef>
              <c:f>Лист1!$A$2:$A$11</c:f>
              <c:strCache>
                <c:ptCount val="10"/>
                <c:pt idx="0">
                  <c:v>Петропавловск-Камчатский городской округ</c:v>
                </c:pt>
                <c:pt idx="1">
                  <c:v>Елизовский МР</c:v>
                </c:pt>
                <c:pt idx="2">
                  <c:v>Мильковский м.р.</c:v>
                </c:pt>
                <c:pt idx="3">
                  <c:v>г. Вилючинск</c:v>
                </c:pt>
                <c:pt idx="4">
                  <c:v>Корякское с.п.</c:v>
                </c:pt>
                <c:pt idx="5">
                  <c:v>п. Термальный</c:v>
                </c:pt>
                <c:pt idx="6">
                  <c:v>г. Иркутск</c:v>
                </c:pt>
                <c:pt idx="7">
                  <c:v>г. Казахстан</c:v>
                </c:pt>
                <c:pt idx="8">
                  <c:v>с.п. "село Хайрюзово"</c:v>
                </c:pt>
                <c:pt idx="9">
                  <c:v>п. Раздольный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6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62144"/>
        <c:axId val="9863936"/>
      </c:lineChart>
      <c:catAx>
        <c:axId val="98621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tx2"/>
                </a:solidFill>
              </a:defRPr>
            </a:pPr>
            <a:endParaRPr lang="ru-RU"/>
          </a:p>
        </c:txPr>
        <c:crossAx val="9863936"/>
        <c:crosses val="autoZero"/>
        <c:auto val="1"/>
        <c:lblAlgn val="ctr"/>
        <c:lblOffset val="100"/>
        <c:noMultiLvlLbl val="0"/>
      </c:catAx>
      <c:valAx>
        <c:axId val="9863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8621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6426241465856325E-2"/>
          <c:w val="1"/>
          <c:h val="0.555482054747149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3"/>
                <c:pt idx="1">
                  <c:v>Сфера ЖКХ</c:v>
                </c:pt>
                <c:pt idx="2">
                  <c:v>Вопросы ипотечного кредитования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1">
                  <c:v>9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</c:spPr>
    </c:plotArea>
    <c:legend>
      <c:legendPos val="b"/>
      <c:layout>
        <c:manualLayout>
          <c:xMode val="edge"/>
          <c:yMode val="edge"/>
          <c:x val="1.2802809371050886E-2"/>
          <c:y val="0.59501472832613056"/>
          <c:w val="0.98719719062894917"/>
          <c:h val="0.40498520861912896"/>
        </c:manualLayout>
      </c:layout>
      <c:overlay val="0"/>
      <c:txPr>
        <a:bodyPr/>
        <a:lstStyle/>
        <a:p>
          <a:pPr>
            <a:defRPr sz="1200" baseline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рассмотрено</c:v>
                </c:pt>
                <c:pt idx="1">
                  <c:v>в процессе рассмотрения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tx2">
                  <a:lumMod val="75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5A8B2-0A67-42FF-862A-004858D7D979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80FF8-E2F2-4F1B-BC94-6034A70108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37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1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2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3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4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5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5E415-8FB6-42A7-AFD7-5E63E8D6E83B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44402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Информационно-статистический обзор обращений граждан, поступивших в</a:t>
            </a:r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4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квартале 201</a:t>
            </a:r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8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229710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 Н Ф О Р М А Ц И Я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 работе с обращениями  граждан, поступившими в Министерство строительства Камчатского края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0"/>
            <a:ext cx="8534400" cy="3381396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С 01.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10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.201</a:t>
            </a:r>
            <a:r>
              <a:rPr lang="en-US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8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22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12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.201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8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года в Министерство поступило  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16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обращений 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За аналогичный период 201</a:t>
            </a:r>
            <a:r>
              <a:rPr lang="ru-RU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года поступило    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29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обращений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ru-RU" sz="2800" i="1" dirty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ru-RU" sz="2800" dirty="0" smtClean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обращений, поступивших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01.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10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22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12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2018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сравнению с количеством обращений,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01.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10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22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12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2017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endParaRPr lang="ru-RU" sz="2500" b="1" i="1" dirty="0" smtClean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33688586"/>
              </p:ext>
            </p:extLst>
          </p:nvPr>
        </p:nvGraphicFramePr>
        <p:xfrm>
          <a:off x="915988" y="2036763"/>
          <a:ext cx="7878762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 поступивших  с  01 </a:t>
            </a:r>
            <a:r>
              <a:rPr lang="ru-RU" sz="25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октября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 22 декабря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2018года</a:t>
            </a: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23305642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с 01 </a:t>
            </a:r>
            <a:r>
              <a:rPr lang="ru-RU" sz="25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октября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22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декабря 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2017 года</a:t>
            </a: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6552711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 ,поступивших 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01 октября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22 декабря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2018 года  с распределением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районам Камчатского края.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39816264"/>
              </p:ext>
            </p:extLst>
          </p:nvPr>
        </p:nvGraphicFramePr>
        <p:xfrm>
          <a:off x="457200" y="1600200"/>
          <a:ext cx="818676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Доли тем в общем количестве вопросов, содержащихся в обращениях граждан, поступивших с 01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октября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по 22 декабря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2018 года.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9066635"/>
              </p:ext>
            </p:extLst>
          </p:nvPr>
        </p:nvGraphicFramePr>
        <p:xfrm>
          <a:off x="457200" y="714356"/>
          <a:ext cx="822960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Результаты рассмотрения</a:t>
            </a:r>
            <a:b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 обращений граждан</a:t>
            </a:r>
            <a:endParaRPr lang="ru-RU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7535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111</Words>
  <Application>Microsoft Office PowerPoint</Application>
  <PresentationFormat>Экран (4:3)</PresentationFormat>
  <Paragraphs>24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Информационно-статистический обзор обращений граждан, поступивших в 4 квартале 2018года</vt:lpstr>
      <vt:lpstr>И Н Ф О Р М А Ц И Я о работе с обращениями  граждан, поступившими в Министерство строительства Камчатского края</vt:lpstr>
      <vt:lpstr>Количество обращений, поступивших  с 01.10. по 22.12.2018 года  по сравнению с количеством обращений,  поступивших  с 01.10. по 22.12.2017 года </vt:lpstr>
      <vt:lpstr>Соотношение письменных и устных обращений поступивших  с  01  октября по  22 декабря 2018года</vt:lpstr>
      <vt:lpstr>Соотношение письменных и устных обращений поступивших  с 01  октября по 22 декабря  2017 года</vt:lpstr>
      <vt:lpstr>Количество обращений ,поступивших   с 01 октября по 22 декабря 2018 года  с распределением  по районам Камчатского края. </vt:lpstr>
      <vt:lpstr>Доли тем в общем количестве вопросов, содержащихся в обращениях граждан, поступивших с 01 октября по 22 декабря 2018 года. </vt:lpstr>
      <vt:lpstr>Результаты рассмотрения  обращений граждан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Доли тем в общем количестве вопросов, содержащихся в обращениях граждан, поступивших в первом квартале 2011 года</dc:title>
  <dc:creator>TabakarSS</dc:creator>
  <cp:lastModifiedBy>Тягнирядно Ульяна Геннадьевна</cp:lastModifiedBy>
  <cp:revision>94</cp:revision>
  <dcterms:created xsi:type="dcterms:W3CDTF">2011-04-11T00:21:11Z</dcterms:created>
  <dcterms:modified xsi:type="dcterms:W3CDTF">2018-12-24T00:19:15Z</dcterms:modified>
</cp:coreProperties>
</file>