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0" r:id="rId3"/>
    <p:sldId id="263" r:id="rId4"/>
    <p:sldId id="265" r:id="rId5"/>
    <p:sldId id="269" r:id="rId6"/>
    <p:sldId id="266" r:id="rId7"/>
    <p:sldId id="267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5" autoAdjust="0"/>
  </p:normalViewPr>
  <p:slideViewPr>
    <p:cSldViewPr>
      <p:cViewPr>
        <p:scale>
          <a:sx n="117" d="100"/>
          <a:sy n="117" d="100"/>
        </p:scale>
        <p:origin x="-146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75E-2"/>
          <c:w val="0.81077147016011886"/>
          <c:h val="0.887195121951219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2017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67E-3"/>
                  <c:y val="-9.8037103652381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414400"/>
        <c:axId val="79415936"/>
        <c:axId val="0"/>
      </c:bar3DChart>
      <c:catAx>
        <c:axId val="79414400"/>
        <c:scaling>
          <c:orientation val="minMax"/>
        </c:scaling>
        <c:delete val="1"/>
        <c:axPos val="b"/>
        <c:majorTickMark val="out"/>
        <c:minorTickMark val="none"/>
        <c:tickLblPos val="nextTo"/>
        <c:crossAx val="79415936"/>
        <c:crossesAt val="0"/>
        <c:auto val="1"/>
        <c:lblAlgn val="ctr"/>
        <c:lblOffset val="100"/>
        <c:noMultiLvlLbl val="0"/>
      </c:catAx>
      <c:valAx>
        <c:axId val="79415936"/>
        <c:scaling>
          <c:orientation val="minMax"/>
          <c:max val="12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9414400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87975115887496069"/>
          <c:y val="0.38836765596608225"/>
          <c:w val="0.11603828114112372"/>
          <c:h val="0.344903089036948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3"/>
          <c:h val="0.887195121951217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593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843776"/>
        <c:axId val="5836800"/>
        <c:axId val="0"/>
      </c:bar3DChart>
      <c:catAx>
        <c:axId val="4843776"/>
        <c:scaling>
          <c:orientation val="minMax"/>
        </c:scaling>
        <c:delete val="1"/>
        <c:axPos val="b"/>
        <c:majorTickMark val="out"/>
        <c:minorTickMark val="none"/>
        <c:tickLblPos val="nextTo"/>
        <c:crossAx val="5836800"/>
        <c:crosses val="autoZero"/>
        <c:auto val="1"/>
        <c:lblAlgn val="ctr"/>
        <c:lblOffset val="100"/>
        <c:noMultiLvlLbl val="0"/>
      </c:catAx>
      <c:valAx>
        <c:axId val="583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84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41"/>
          <c:w val="0.19284087833739291"/>
          <c:h val="0.177917928528165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51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679767103347894E-2"/>
          <c:y val="2.7439024390243906E-2"/>
          <c:w val="0.81077147016011974"/>
          <c:h val="0.8871951219512174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устные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1698262829413E-2"/>
                  <c:y val="-0.104961448592378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письменные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2914836888530619E-3"/>
                  <c:y val="-9.803710365238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Лист1!$B$3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5860736"/>
        <c:axId val="5883008"/>
        <c:axId val="0"/>
      </c:bar3DChart>
      <c:catAx>
        <c:axId val="5860736"/>
        <c:scaling>
          <c:orientation val="minMax"/>
        </c:scaling>
        <c:delete val="1"/>
        <c:axPos val="b"/>
        <c:majorTickMark val="out"/>
        <c:minorTickMark val="none"/>
        <c:tickLblPos val="nextTo"/>
        <c:crossAx val="5883008"/>
        <c:crosses val="autoZero"/>
        <c:auto val="1"/>
        <c:lblAlgn val="ctr"/>
        <c:lblOffset val="100"/>
        <c:noMultiLvlLbl val="0"/>
      </c:catAx>
      <c:valAx>
        <c:axId val="5883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5860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15912166260717"/>
          <c:y val="0.38836765596608253"/>
          <c:w val="0.19284087833739291"/>
          <c:h val="0.1779179285281652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2017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6350458777006797E-2"/>
          <c:y val="0.15812678981246669"/>
          <c:w val="0.78273801889537364"/>
          <c:h val="0.45423924146087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Петропавловск-Камчатский городской округ</c:v>
                </c:pt>
                <c:pt idx="1">
                  <c:v>Елизовский МР</c:v>
                </c:pt>
                <c:pt idx="2">
                  <c:v>Пионерское с.п.</c:v>
                </c:pt>
                <c:pt idx="3">
                  <c:v>г. Баку </c:v>
                </c:pt>
                <c:pt idx="4">
                  <c:v>г. Великий Новгород</c:v>
                </c:pt>
                <c:pt idx="5">
                  <c:v>Южные Коряки</c:v>
                </c:pt>
                <c:pt idx="6">
                  <c:v>п. Вулканный</c:v>
                </c:pt>
                <c:pt idx="7">
                  <c:v>Тигильский район</c:v>
                </c:pt>
                <c:pt idx="8">
                  <c:v>с. Усть-Хайрюзово</c:v>
                </c:pt>
                <c:pt idx="9">
                  <c:v>р. Беларусь</c:v>
                </c:pt>
                <c:pt idx="10">
                  <c:v>п. Палана</c:v>
                </c:pt>
                <c:pt idx="11">
                  <c:v>п. Николаевка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25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16864"/>
        <c:axId val="8122752"/>
      </c:lineChart>
      <c:catAx>
        <c:axId val="8116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ru-RU"/>
          </a:p>
        </c:txPr>
        <c:crossAx val="8122752"/>
        <c:crosses val="autoZero"/>
        <c:auto val="1"/>
        <c:lblAlgn val="ctr"/>
        <c:lblOffset val="100"/>
        <c:noMultiLvlLbl val="0"/>
      </c:catAx>
      <c:valAx>
        <c:axId val="8122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16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2.6426241465856325E-2"/>
          <c:w val="1"/>
          <c:h val="0.555482054747149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 переселении из ветхого и аварийного жилья</c:v>
                </c:pt>
                <c:pt idx="1">
                  <c:v>Вопросы законодательства</c:v>
                </c:pt>
                <c:pt idx="2">
                  <c:v>Вопросы ипотечного кредитования</c:v>
                </c:pt>
                <c:pt idx="3">
                  <c:v>Вопросы социальной сферы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b"/>
      <c:layout>
        <c:manualLayout>
          <c:xMode val="edge"/>
          <c:yMode val="edge"/>
          <c:x val="1.2802809371050886E-2"/>
          <c:y val="0.59501472832613056"/>
          <c:w val="0.98719719062894917"/>
          <c:h val="0.40498520861912896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рассмотрено</c:v>
                </c:pt>
                <c:pt idx="1">
                  <c:v>в процессе рассмотрения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27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tx2">
                  <a:lumMod val="7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5A8B2-0A67-42FF-862A-004858D7D979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FF8-E2F2-4F1B-BC94-6034A70108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7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1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C00A5-F5E6-4547-8660-E49EB485DB2C}" type="slidenum">
              <a:rPr lang="ru-RU"/>
              <a:pPr/>
              <a:t>2</a:t>
            </a:fld>
            <a:endParaRPr lang="ru-RU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3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4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C06D3-159B-4D23-A284-9C1327DA797B}" type="slidenum">
              <a:rPr lang="ru-RU"/>
              <a:pPr/>
              <a:t>5</a:t>
            </a:fld>
            <a:endParaRPr 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5E415-8FB6-42A7-AFD7-5E63E8D6E83B}" type="datetimeFigureOut">
              <a:rPr lang="ru-RU" smtClean="0"/>
              <a:pPr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4D19-4774-4E6F-89C1-7AB8F90AB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44402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Информационно-статистический обзор обращений граждан, поступивших в 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квартале 201</a:t>
            </a:r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229710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И Н Ф О Р М А Ц И 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 работе с обращениями  граждан, поступившими в Министерство строительства Камчатского края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0"/>
            <a:ext cx="8534400" cy="3381396"/>
          </a:xfrm>
        </p:spPr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.2017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26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.2017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в Министерство поступило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29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обращений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За аналогичный период 201</a:t>
            </a:r>
            <a:r>
              <a:rPr lang="ru-RU" sz="2800" i="1" dirty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года поступило    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33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обращения</a:t>
            </a:r>
            <a:r>
              <a:rPr lang="en-US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граждан</a:t>
            </a:r>
          </a:p>
          <a:p>
            <a:pPr>
              <a:buNone/>
            </a:pPr>
            <a:endParaRPr lang="ru-RU" sz="2800" i="1" dirty="0" smtClean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ru-RU" sz="2800" i="1" dirty="0" smtClean="0">
                <a:solidFill>
                  <a:schemeClr val="tx2"/>
                </a:solidFill>
                <a:latin typeface="Cambria Math" pitchFamily="18" charset="0"/>
                <a:ea typeface="Cambria Math" pitchFamily="18" charset="0"/>
              </a:rPr>
              <a:t>    </a:t>
            </a:r>
            <a:endParaRPr lang="ru-RU" sz="2800" i="1" dirty="0">
              <a:solidFill>
                <a:schemeClr val="tx2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обращений, поступивших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26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сравнению с количеством обращений, 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01.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10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30.</a:t>
            </a:r>
            <a:r>
              <a:rPr lang="en-US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12</a:t>
            </a:r>
            <a:r>
              <a:rPr lang="ru-RU" sz="2500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.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endParaRPr lang="ru-RU" sz="2500" b="1" i="1" dirty="0" smtClean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3670696"/>
              </p:ext>
            </p:extLst>
          </p:nvPr>
        </p:nvGraphicFramePr>
        <p:xfrm>
          <a:off x="915988" y="2036763"/>
          <a:ext cx="7878762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 поступивших  с  01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 по  26 декабря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2094088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Соотношение письменных и устных обращений</a:t>
            </a:r>
            <a:b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поступивших  с 01 </a:t>
            </a:r>
            <a:r>
              <a:rPr lang="ru-RU" sz="2500" b="1" i="1" dirty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30 декабря </a:t>
            </a:r>
            <a:r>
              <a:rPr lang="ru-RU" sz="25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2016 года</a:t>
            </a:r>
          </a:p>
        </p:txBody>
      </p:sp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4411458"/>
              </p:ext>
            </p:extLst>
          </p:nvPr>
        </p:nvGraphicFramePr>
        <p:xfrm>
          <a:off x="214282" y="2000240"/>
          <a:ext cx="857256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Количество обращений ,поступивших 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 01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26 декабря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года  с распределением </a:t>
            </a:r>
            <a:b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2300" b="1" i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районам Камчатского края.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26709112"/>
              </p:ext>
            </p:extLst>
          </p:nvPr>
        </p:nvGraphicFramePr>
        <p:xfrm>
          <a:off x="457200" y="1600200"/>
          <a:ext cx="818676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Доли тем в общем количестве вопросов, содержащихся в обращениях граждан, поступивших с 01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октября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по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26 декабря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2017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года.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523835"/>
              </p:ext>
            </p:extLst>
          </p:nvPr>
        </p:nvGraphicFramePr>
        <p:xfrm>
          <a:off x="457200" y="714356"/>
          <a:ext cx="82296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Результаты рассмотрения</a:t>
            </a:r>
            <a:b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1">
                    <a:lumMod val="75000"/>
                  </a:schemeClr>
                </a:solidFill>
              </a:rPr>
              <a:t> обращений граждан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7198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111</Words>
  <Application>Microsoft Office PowerPoint</Application>
  <PresentationFormat>Экран (4:3)</PresentationFormat>
  <Paragraphs>25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Информационно-статистический обзор обращений граждан, поступивших в 4 квартале 2017 года</vt:lpstr>
      <vt:lpstr>И Н Ф О Р М А Ц И Я о работе с обращениями  граждан, поступившими в Министерство строительства Камчатского края</vt:lpstr>
      <vt:lpstr>Количество обращений, поступивших  с 01.10. по 26.12.2017 года  по сравнению с количеством обращений,  поступивших  с 01.10. по 30.12.2016 года </vt:lpstr>
      <vt:lpstr>Соотношение письменных и устных обращений поступивших  с  01 октября по  26 декабря 2017 года</vt:lpstr>
      <vt:lpstr>Соотношение письменных и устных обращений поступивших  с 01  октября по 30 декабря 2016 года</vt:lpstr>
      <vt:lpstr>Количество обращений ,поступивших   с 01 октября по 26 декабря 2017 года  с распределением  по районам Камчатского края. </vt:lpstr>
      <vt:lpstr>Доли тем в общем количестве вопросов, содержащихся в обращениях граждан, поступивших с 01 октября по 26 декабря 2017 года. </vt:lpstr>
      <vt:lpstr>Результаты рассмотрения  обращений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 тем в общем количестве вопросов, содержащихся в обращениях граждан, поступивших в первом квартале 2011 года</dc:title>
  <dc:creator>TabakarSS</dc:creator>
  <cp:lastModifiedBy>Тягнирядно Ульяна Геннадьевна</cp:lastModifiedBy>
  <cp:revision>93</cp:revision>
  <dcterms:created xsi:type="dcterms:W3CDTF">2011-04-11T00:21:11Z</dcterms:created>
  <dcterms:modified xsi:type="dcterms:W3CDTF">2017-12-24T22:45:54Z</dcterms:modified>
</cp:coreProperties>
</file>