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4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2017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583680"/>
        <c:axId val="32585216"/>
        <c:axId val="0"/>
      </c:bar3DChart>
      <c:catAx>
        <c:axId val="32583680"/>
        <c:scaling>
          <c:orientation val="minMax"/>
        </c:scaling>
        <c:delete val="1"/>
        <c:axPos val="b"/>
        <c:majorTickMark val="out"/>
        <c:minorTickMark val="none"/>
        <c:tickLblPos val="nextTo"/>
        <c:crossAx val="32585216"/>
        <c:crossesAt val="0"/>
        <c:auto val="1"/>
        <c:lblAlgn val="ctr"/>
        <c:lblOffset val="100"/>
        <c:noMultiLvlLbl val="0"/>
      </c:catAx>
      <c:valAx>
        <c:axId val="32585216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32583680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2937088"/>
        <c:axId val="32938624"/>
        <c:axId val="0"/>
      </c:bar3DChart>
      <c:catAx>
        <c:axId val="32937088"/>
        <c:scaling>
          <c:orientation val="minMax"/>
        </c:scaling>
        <c:delete val="1"/>
        <c:axPos val="b"/>
        <c:majorTickMark val="out"/>
        <c:minorTickMark val="none"/>
        <c:tickLblPos val="nextTo"/>
        <c:crossAx val="32938624"/>
        <c:crosses val="autoZero"/>
        <c:auto val="1"/>
        <c:lblAlgn val="ctr"/>
        <c:lblOffset val="100"/>
        <c:noMultiLvlLbl val="0"/>
      </c:catAx>
      <c:valAx>
        <c:axId val="32938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32937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33037312"/>
        <c:axId val="33055488"/>
        <c:axId val="0"/>
      </c:bar3DChart>
      <c:catAx>
        <c:axId val="33037312"/>
        <c:scaling>
          <c:orientation val="minMax"/>
        </c:scaling>
        <c:delete val="1"/>
        <c:axPos val="b"/>
        <c:majorTickMark val="out"/>
        <c:minorTickMark val="none"/>
        <c:tickLblPos val="nextTo"/>
        <c:crossAx val="33055488"/>
        <c:crosses val="autoZero"/>
        <c:auto val="1"/>
        <c:lblAlgn val="ctr"/>
        <c:lblOffset val="100"/>
        <c:noMultiLvlLbl val="0"/>
      </c:catAx>
      <c:valAx>
        <c:axId val="33055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33037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2017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Усть-Хайрюзовский МР</c:v>
                </c:pt>
                <c:pt idx="3">
                  <c:v>г.Вилючинск</c:v>
                </c:pt>
                <c:pt idx="4">
                  <c:v>Мильковкий МР</c:v>
                </c:pt>
                <c:pt idx="5">
                  <c:v>с. Анавгай</c:v>
                </c:pt>
                <c:pt idx="6">
                  <c:v>П. Термальный</c:v>
                </c:pt>
                <c:pt idx="7">
                  <c:v>г. Тула</c:v>
                </c:pt>
                <c:pt idx="8">
                  <c:v>Пенжинский МР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53</c:v>
                </c:pt>
                <c:pt idx="1">
                  <c:v>8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884992"/>
        <c:axId val="32890880"/>
      </c:lineChart>
      <c:catAx>
        <c:axId val="32884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32890880"/>
        <c:crosses val="autoZero"/>
        <c:auto val="1"/>
        <c:lblAlgn val="ctr"/>
        <c:lblOffset val="100"/>
        <c:noMultiLvlLbl val="0"/>
      </c:catAx>
      <c:valAx>
        <c:axId val="32890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884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О сейсмоусилении зданий</c:v>
                </c:pt>
                <c:pt idx="1">
                  <c:v>О переселении из ветхого и аварийного жилья</c:v>
                </c:pt>
                <c:pt idx="2">
                  <c:v>Обеспечение инженерной инфраструктурой</c:v>
                </c:pt>
                <c:pt idx="3">
                  <c:v>О размере заработной платы строительных специальностей</c:v>
                </c:pt>
                <c:pt idx="4">
                  <c:v>Строительные недоделки</c:v>
                </c:pt>
                <c:pt idx="5">
                  <c:v>О перспективах строительства</c:v>
                </c:pt>
                <c:pt idx="6">
                  <c:v>Вопросы законодательства</c:v>
                </c:pt>
                <c:pt idx="7">
                  <c:v>О ценообразовании в строительстве</c:v>
                </c:pt>
                <c:pt idx="8">
                  <c:v>Вопросы ипотечного кредитования</c:v>
                </c:pt>
                <c:pt idx="9">
                  <c:v>Задолженность по зароботной плате</c:v>
                </c:pt>
                <c:pt idx="10">
                  <c:v>о трудоустройстве в строительную компанию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</c:v>
                </c:pt>
                <c:pt idx="1">
                  <c:v>33</c:v>
                </c:pt>
                <c:pt idx="2">
                  <c:v>1</c:v>
                </c:pt>
                <c:pt idx="3">
                  <c:v>1</c:v>
                </c:pt>
                <c:pt idx="4">
                  <c:v>10</c:v>
                </c:pt>
                <c:pt idx="5">
                  <c:v>2</c:v>
                </c:pt>
                <c:pt idx="6">
                  <c:v>6</c:v>
                </c:pt>
                <c:pt idx="7">
                  <c:v>1</c:v>
                </c:pt>
                <c:pt idx="8">
                  <c:v>10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граждан, поступивших в 1квартале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01.01.201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в Министерство поступило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70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обращения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70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обращения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   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Количество обращений 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увеличилось в 0,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раз</a:t>
            </a: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01.01. по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01.01. по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31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6350747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января по 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 марта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года</a:t>
            </a: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4649229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января по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31 марта  2016 года</a:t>
            </a: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93343968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 января по 30 июня 2016 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78920919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января по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31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марта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2017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426196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8148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112</Words>
  <Application>Microsoft Office PowerPoint</Application>
  <PresentationFormat>Экран (4:3)</PresentationFormat>
  <Paragraphs>25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в 1квартале 2017 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01.01. по 31.03.2017 года  по сравнению с количеством обращений,  поступивших  с 01.01. по 31.03.2016 года </vt:lpstr>
      <vt:lpstr>Соотношение письменных и устных обращений поступивших  с  01 января по  31 марта 2017 года</vt:lpstr>
      <vt:lpstr>Соотношение письменных и устных обращений поступивших  с 01 января по 31 марта  2016 года</vt:lpstr>
      <vt:lpstr>Количество обращений ,поступивших   с 01 января по 30 июня 2016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января по 31 марта 2017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84</cp:revision>
  <dcterms:created xsi:type="dcterms:W3CDTF">2011-04-11T00:21:11Z</dcterms:created>
  <dcterms:modified xsi:type="dcterms:W3CDTF">2017-03-16T02:19:26Z</dcterms:modified>
</cp:coreProperties>
</file>