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354" r:id="rId2"/>
    <p:sldId id="355" r:id="rId3"/>
    <p:sldId id="337" r:id="rId4"/>
    <p:sldId id="340" r:id="rId5"/>
    <p:sldId id="356" r:id="rId6"/>
  </p:sldIdLst>
  <p:sldSz cx="9144000" cy="6858000" type="screen4x3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FF"/>
    <a:srgbClr val="CCECFF"/>
    <a:srgbClr val="0ADC2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26" autoAdjust="0"/>
    <p:restoredTop sz="94705" autoAdjust="0"/>
  </p:normalViewPr>
  <p:slideViewPr>
    <p:cSldViewPr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1" cy="476250"/>
          </a:xfrm>
          <a:prstGeom prst="rect">
            <a:avLst/>
          </a:prstGeom>
        </p:spPr>
        <p:txBody>
          <a:bodyPr vert="horz" lIns="91513" tIns="45757" rIns="91513" bIns="4575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2" y="1"/>
            <a:ext cx="2971801" cy="476250"/>
          </a:xfrm>
          <a:prstGeom prst="rect">
            <a:avLst/>
          </a:prstGeom>
        </p:spPr>
        <p:txBody>
          <a:bodyPr vert="horz" lIns="91513" tIns="45757" rIns="91513" bIns="45757" rtlCol="0"/>
          <a:lstStyle>
            <a:lvl1pPr algn="r">
              <a:defRPr sz="1200"/>
            </a:lvl1pPr>
          </a:lstStyle>
          <a:p>
            <a:fld id="{999D6C26-7258-4DDB-B8DB-26F903590B9C}" type="datetimeFigureOut">
              <a:rPr lang="ru-RU" smtClean="0"/>
              <a:t>09.04.2021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0" y="714375"/>
            <a:ext cx="4762500" cy="357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3" tIns="45757" rIns="91513" bIns="4575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524376"/>
            <a:ext cx="5486400" cy="4286250"/>
          </a:xfrm>
          <a:prstGeom prst="rect">
            <a:avLst/>
          </a:prstGeom>
        </p:spPr>
        <p:txBody>
          <a:bodyPr vert="horz" lIns="91513" tIns="45757" rIns="91513" bIns="4575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099"/>
            <a:ext cx="2971801" cy="476250"/>
          </a:xfrm>
          <a:prstGeom prst="rect">
            <a:avLst/>
          </a:prstGeom>
        </p:spPr>
        <p:txBody>
          <a:bodyPr vert="horz" lIns="91513" tIns="45757" rIns="91513" bIns="4575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2" y="9047099"/>
            <a:ext cx="2971801" cy="476250"/>
          </a:xfrm>
          <a:prstGeom prst="rect">
            <a:avLst/>
          </a:prstGeom>
        </p:spPr>
        <p:txBody>
          <a:bodyPr vert="horz" lIns="91513" tIns="45757" rIns="91513" bIns="45757" rtlCol="0" anchor="b"/>
          <a:lstStyle>
            <a:lvl1pPr algn="r">
              <a:defRPr sz="1200"/>
            </a:lvl1pPr>
          </a:lstStyle>
          <a:p>
            <a:fld id="{FB1B3416-05EE-426D-9A5D-AF8726FC8A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6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9713-F53A-4824-9516-0628525124DB}" type="datetime1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CD12-61BF-43BA-A55B-B4128A831F60}" type="datetime1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DB4C8-0D23-41DC-8B5B-089E12DB846B}" type="datetime1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3932-D24B-4ED6-B64F-6258B1BF2D61}" type="datetime1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EFE1-D0C2-4B83-A32A-C130F03C173E}" type="datetime1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3931-2405-4211-99CF-E490C51D594B}" type="datetime1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79E23-5B3E-45D5-9D71-FB1642BEA278}" type="datetime1">
              <a:rPr lang="ru-RU" smtClean="0"/>
              <a:t>09.04.2021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57210-D6E8-4C6B-BF48-7B0B06CC6B5F}" type="datetime1">
              <a:rPr lang="ru-RU" smtClean="0"/>
              <a:t>09.04.2021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773C0-FFDF-44B6-B98F-16C5E639CF29}" type="datetime1">
              <a:rPr lang="ru-RU" smtClean="0"/>
              <a:t>09.04.2021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46FF-40A8-418F-8A85-C747C5092BDB}" type="datetime1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740F-F221-4011-9D14-4055C59399DC}" type="datetime1">
              <a:rPr lang="ru-RU" smtClean="0"/>
              <a:t>09.04.2021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9319D71-7D1B-4E7E-9CDB-9710162FB7D2}" type="datetime1">
              <a:rPr lang="ru-RU" smtClean="0"/>
              <a:t>09.04.2021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56" y="150590"/>
            <a:ext cx="8945226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971600" y="323625"/>
            <a:ext cx="817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Impact" pitchFamily="34" charset="0"/>
                <a:cs typeface="Times New Roman" pitchFamily="18" charset="0"/>
              </a:rPr>
              <a:t>Петропавловск-Камчатский</a:t>
            </a:r>
            <a:endParaRPr lang="ru-RU" dirty="0">
              <a:solidFill>
                <a:prstClr val="black"/>
              </a:solidFill>
              <a:latin typeface="Impac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-416" r="24801" b="15338"/>
          <a:stretch/>
        </p:blipFill>
        <p:spPr>
          <a:xfrm>
            <a:off x="971600" y="2033464"/>
            <a:ext cx="7326147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221" y="680520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территории, площадью  30,46 га, предлагается разместить: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- 20 индивидуальных жилых домов;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- 27 четырехэтажных жилых домов с общим количеством квартир – 453,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четырехэтажных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блок-вставки с общим количеством квартир – 67.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не обеспечена инженерной инфраструктурой.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1805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15616" y="332656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Impact" pitchFamily="34" charset="0"/>
                <a:cs typeface="Times New Roman" pitchFamily="18" charset="0"/>
              </a:rPr>
              <a:t>Новоавачинское</a:t>
            </a:r>
            <a:r>
              <a:rPr lang="ru-RU" dirty="0" smtClean="0">
                <a:latin typeface="Impact" pitchFamily="34" charset="0"/>
                <a:cs typeface="Times New Roman" pitchFamily="18" charset="0"/>
              </a:rPr>
              <a:t> сельское поселение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10" y="2064941"/>
            <a:ext cx="5008590" cy="3884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6797" y="5949747"/>
            <a:ext cx="427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участки не обеспечены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инфраструктурой.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296" y="79868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п. Красный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земельные участки 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 жилищного строительства (планируется предоставление земельных участков семьям, имеющим трех и более детей).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0352" t="3109" r="31082" b="915"/>
          <a:stretch/>
        </p:blipFill>
        <p:spPr>
          <a:xfrm>
            <a:off x="0" y="2064941"/>
            <a:ext cx="4866798" cy="47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5"/>
            <a:ext cx="91805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059832" y="318448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Impact" pitchFamily="34" charset="0"/>
              </a:rPr>
              <a:t>Вулканное</a:t>
            </a:r>
            <a:r>
              <a:rPr lang="ru-RU" dirty="0" smtClean="0">
                <a:latin typeface="Impact" pitchFamily="34" charset="0"/>
              </a:rPr>
              <a:t> городское поселение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074" t="14940" r="35806" b="13600"/>
          <a:stretch/>
        </p:blipFill>
        <p:spPr>
          <a:xfrm>
            <a:off x="3926999" y="2060848"/>
            <a:ext cx="5265332" cy="4797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8775" r="987" b="3466"/>
          <a:stretch/>
        </p:blipFill>
        <p:spPr>
          <a:xfrm>
            <a:off x="25787" y="1817440"/>
            <a:ext cx="3888433" cy="50405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792" y="699951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Проектом межевания образован 51 земельный участок, из них 45 земельных участков для индивидуального жилищного строительства и 6 под улично-дорожную сеть.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земельных участков для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индивидуального жилищного строительства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6,7224 га (1493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каждый з/у).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059832" y="357227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Impact" pitchFamily="34" charset="0"/>
              </a:rPr>
              <a:t>Паратунское</a:t>
            </a:r>
            <a:r>
              <a:rPr lang="ru-RU" dirty="0" smtClean="0">
                <a:latin typeface="Impact" pitchFamily="34" charset="0"/>
              </a:rPr>
              <a:t> сельское поселение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98" y="1566213"/>
            <a:ext cx="7358510" cy="52917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5B77D1B-5B58-4051-921B-B7505A29FCCB}"/>
              </a:ext>
            </a:extLst>
          </p:cNvPr>
          <p:cNvSpPr/>
          <p:nvPr/>
        </p:nvSpPr>
        <p:spPr>
          <a:xfrm>
            <a:off x="107504" y="886789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разрешенного использования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жилищного строительства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66727" y="87271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Кадастровые номера земельных участков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41:05:0101101:233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-41:05:0101101:317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otos_head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11560" y="357227"/>
            <a:ext cx="82809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Impact" pitchFamily="34" charset="0"/>
              </a:rPr>
              <a:t>Паратунское</a:t>
            </a:r>
            <a:r>
              <a:rPr lang="ru-RU" dirty="0" smtClean="0">
                <a:latin typeface="Impact" pitchFamily="34" charset="0"/>
              </a:rPr>
              <a:t> сельское поселение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землепользования и застройки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496" t="5500" r="4476" b="5681"/>
          <a:stretch/>
        </p:blipFill>
        <p:spPr>
          <a:xfrm>
            <a:off x="126454" y="2112186"/>
            <a:ext cx="5525666" cy="3888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2120" y="1963521"/>
            <a:ext cx="33843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разрешенного использования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lvl="0" indent="-285750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отступ от границ смежных земельных участков до зданий, строений, сооружений при осуществлении нового строительства - от 3-х до 6-ти метров в зависимости от этажности жилого дома; для остальных объектов капитального строительства не менее 1 м;</a:t>
            </a:r>
          </a:p>
          <a:p>
            <a:pPr marL="285750" lvl="0" indent="-285750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максимальный процент застройки земельного участка - 50%;</a:t>
            </a:r>
          </a:p>
          <a:p>
            <a:pPr marL="285750" lvl="0" indent="-285750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минимальные и максимальные размеры земельных участков с видом разрешенного использования, коды 2.1 и 2.2 - от 800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3000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минимальные и максимальные размеры земельных участков с видом разрешенного использования, код 1.3 - от 100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1000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1068397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зона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 застройки индивидуальными жилыми домами с усадебными участками (Ж-1)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9145</TotalTime>
  <Words>261</Words>
  <Application>Microsoft Office PowerPoint</Application>
  <PresentationFormat>Экран (4:3)</PresentationFormat>
  <Paragraphs>26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Calibri</vt:lpstr>
      <vt:lpstr>Georgia</vt:lpstr>
      <vt:lpstr>Impact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Шумко Светлана Андреевна</dc:creator>
  <cp:lastModifiedBy>Глазова Елена Александровна</cp:lastModifiedBy>
  <cp:revision>427</cp:revision>
  <cp:lastPrinted>2018-01-23T23:03:33Z</cp:lastPrinted>
  <dcterms:created xsi:type="dcterms:W3CDTF">2014-05-05T00:21:46Z</dcterms:created>
  <dcterms:modified xsi:type="dcterms:W3CDTF">2021-04-09T03:39:45Z</dcterms:modified>
</cp:coreProperties>
</file>