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0" r:id="rId3"/>
    <p:sldId id="263" r:id="rId4"/>
    <p:sldId id="265" r:id="rId5"/>
    <p:sldId id="269" r:id="rId6"/>
    <p:sldId id="266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5" autoAdjust="0"/>
  </p:normalViewPr>
  <p:slideViewPr>
    <p:cSldViewPr>
      <p:cViewPr>
        <p:scale>
          <a:sx n="117" d="100"/>
          <a:sy n="117" d="100"/>
        </p:scale>
        <p:origin x="-14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75E-2"/>
          <c:w val="0.81077147016011886"/>
          <c:h val="0.88719512195121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2017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67E-3"/>
                  <c:y val="-9.8037103652381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80992"/>
        <c:axId val="74190848"/>
        <c:axId val="0"/>
      </c:bar3DChart>
      <c:catAx>
        <c:axId val="5780992"/>
        <c:scaling>
          <c:orientation val="minMax"/>
        </c:scaling>
        <c:delete val="1"/>
        <c:axPos val="b"/>
        <c:majorTickMark val="out"/>
        <c:minorTickMark val="none"/>
        <c:tickLblPos val="nextTo"/>
        <c:crossAx val="74190848"/>
        <c:crossesAt val="0"/>
        <c:auto val="1"/>
        <c:lblAlgn val="ctr"/>
        <c:lblOffset val="100"/>
        <c:noMultiLvlLbl val="0"/>
      </c:catAx>
      <c:valAx>
        <c:axId val="74190848"/>
        <c:scaling>
          <c:orientation val="minMax"/>
          <c:max val="1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5780992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7975115887496069"/>
          <c:y val="0.38836765596608225"/>
          <c:w val="0.11603828114112372"/>
          <c:h val="0.34490308903694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3"/>
          <c:h val="0.887195121951217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93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2011264"/>
        <c:axId val="82012800"/>
        <c:axId val="0"/>
      </c:bar3DChart>
      <c:catAx>
        <c:axId val="82011264"/>
        <c:scaling>
          <c:orientation val="minMax"/>
        </c:scaling>
        <c:delete val="1"/>
        <c:axPos val="b"/>
        <c:majorTickMark val="out"/>
        <c:minorTickMark val="none"/>
        <c:tickLblPos val="nextTo"/>
        <c:crossAx val="82012800"/>
        <c:crosses val="autoZero"/>
        <c:auto val="1"/>
        <c:lblAlgn val="ctr"/>
        <c:lblOffset val="100"/>
        <c:noMultiLvlLbl val="0"/>
      </c:catAx>
      <c:valAx>
        <c:axId val="82012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2011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41"/>
          <c:w val="0.19284087833739291"/>
          <c:h val="0.17791792852816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74"/>
          <c:h val="0.887195121951217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619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002368"/>
        <c:axId val="7012352"/>
        <c:axId val="0"/>
      </c:bar3DChart>
      <c:catAx>
        <c:axId val="7002368"/>
        <c:scaling>
          <c:orientation val="minMax"/>
        </c:scaling>
        <c:delete val="1"/>
        <c:axPos val="b"/>
        <c:majorTickMark val="out"/>
        <c:minorTickMark val="none"/>
        <c:tickLblPos val="nextTo"/>
        <c:crossAx val="7012352"/>
        <c:crosses val="autoZero"/>
        <c:auto val="1"/>
        <c:lblAlgn val="ctr"/>
        <c:lblOffset val="100"/>
        <c:noMultiLvlLbl val="0"/>
      </c:catAx>
      <c:valAx>
        <c:axId val="7012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002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53"/>
          <c:w val="0.19284087833739291"/>
          <c:h val="0.17791792852816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2017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350458777006797E-2"/>
          <c:y val="0.15812678981246669"/>
          <c:w val="0.78273801889537364"/>
          <c:h val="0.4542392414608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cat>
            <c:strRef>
              <c:f>Лист1!$A$2:$A$8</c:f>
              <c:strCache>
                <c:ptCount val="7"/>
                <c:pt idx="0">
                  <c:v>Петропавловск-Камчатский городской округ</c:v>
                </c:pt>
                <c:pt idx="1">
                  <c:v>Елизовский МР</c:v>
                </c:pt>
                <c:pt idx="2">
                  <c:v>Усть-Камчатский район</c:v>
                </c:pt>
                <c:pt idx="3">
                  <c:v>г.Вилючинск</c:v>
                </c:pt>
                <c:pt idx="4">
                  <c:v>Тигильский район</c:v>
                </c:pt>
                <c:pt idx="5">
                  <c:v>П. Термальный</c:v>
                </c:pt>
                <c:pt idx="6">
                  <c:v>п. Эссо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75328"/>
        <c:axId val="7076864"/>
      </c:lineChart>
      <c:catAx>
        <c:axId val="7075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ru-RU"/>
          </a:p>
        </c:txPr>
        <c:crossAx val="7076864"/>
        <c:crosses val="autoZero"/>
        <c:auto val="1"/>
        <c:lblAlgn val="ctr"/>
        <c:lblOffset val="100"/>
        <c:noMultiLvlLbl val="0"/>
      </c:catAx>
      <c:valAx>
        <c:axId val="7076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75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426241465856325E-2"/>
          <c:w val="1"/>
          <c:h val="0.555482054747149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О переселении из ветхого и аварийного жилья</c:v>
                </c:pt>
                <c:pt idx="1">
                  <c:v>Вопросы законодательства</c:v>
                </c:pt>
                <c:pt idx="2">
                  <c:v>Вопросы ипотечного кредитования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1.2802809371050886E-2"/>
          <c:y val="0.59501472832613056"/>
          <c:w val="0.98719719062894917"/>
          <c:h val="0.40498520861912896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рассмотрено</c:v>
                </c:pt>
                <c:pt idx="1">
                  <c:v>в процессе рассмотрения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A8B2-0A67-42FF-862A-004858D7D979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FF8-E2F2-4F1B-BC94-6034A701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7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1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E415-8FB6-42A7-AFD7-5E63E8D6E83B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44402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Информационно-статистический обзор обращений граждан, поступивших в 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квартале 201</a:t>
            </a: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22971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 Н Ф О Р М А Ц И 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 работе с обращениями  граждан, поступившими в Министерство строительства Камчатского края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534400" cy="3381396"/>
          </a:xfrm>
        </p:spPr>
        <p:txBody>
          <a:bodyPr>
            <a:normAutofit lnSpcReduction="10000"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С 01.0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.2017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по 3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.0</a:t>
            </a:r>
            <a:r>
              <a:rPr lang="en-US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9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.2017 года в Министерство поступило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11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обращений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За аналогичный период 201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поступило    50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обращения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   </a:t>
            </a:r>
            <a:endParaRPr lang="ru-RU" sz="2800" i="1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обращений, поступивших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01.07. по 30.09.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года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сравнению с количеством обращений,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01.07. по 30.09.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2016 года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7445684"/>
              </p:ext>
            </p:extLst>
          </p:nvPr>
        </p:nvGraphicFramePr>
        <p:xfrm>
          <a:off x="915988" y="2036763"/>
          <a:ext cx="7878762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 поступивших  с  01 июля по  30 сентября 2017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06022276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с 01 июля по 30 сентября  2016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9871435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 ,поступивших 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 июля по 30 сентября 2017 года  с распределением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районам Камчатского края.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1290370"/>
              </p:ext>
            </p:extLst>
          </p:nvPr>
        </p:nvGraphicFramePr>
        <p:xfrm>
          <a:off x="457200" y="1600200"/>
          <a:ext cx="81867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Доли тем в общем количестве вопросов, содержащихся в обращениях граждан, поступивших с 01 июля по 30 сентября2017 года.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128702"/>
              </p:ext>
            </p:extLst>
          </p:nvPr>
        </p:nvGraphicFramePr>
        <p:xfrm>
          <a:off x="457200" y="714356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Результаты рассмотрения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4892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111</Words>
  <Application>Microsoft Office PowerPoint</Application>
  <PresentationFormat>Экран (4:3)</PresentationFormat>
  <Paragraphs>25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Информационно-статистический обзор обращений граждан, поступивших в 3 квартале 2017 года</vt:lpstr>
      <vt:lpstr>И Н Ф О Р М А Ц И Я о работе с обращениями  граждан, поступившими в Министерство строительства Камчатского края</vt:lpstr>
      <vt:lpstr>Количество обращений, поступивших  с 01.07. по 30.09.2017 года  по сравнению с количеством обращений,  поступивших  с 01.07. по 30.09.2016 года </vt:lpstr>
      <vt:lpstr>Соотношение письменных и устных обращений поступивших  с  01 июля по  30 сентября 2017 года</vt:lpstr>
      <vt:lpstr>Соотношение письменных и устных обращений поступивших  с 01 июля по 30 сентября  2016 года</vt:lpstr>
      <vt:lpstr>Количество обращений ,поступивших   с 01 июля по 30 сентября 2017 года  с распределением  по районам Камчатского края. </vt:lpstr>
      <vt:lpstr>Доли тем в общем количестве вопросов, содержащихся в обращениях граждан, поступивших с 01 июля по 30 сентября2017 года. </vt:lpstr>
      <vt:lpstr>Результаты рассмотрения  обращений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 тем в общем количестве вопросов, содержащихся в обращениях граждан, поступивших в первом квартале 2011 года</dc:title>
  <dc:creator>TabakarSS</dc:creator>
  <cp:lastModifiedBy>Тягнирядно Ульяна Геннадьевна</cp:lastModifiedBy>
  <cp:revision>89</cp:revision>
  <dcterms:created xsi:type="dcterms:W3CDTF">2011-04-11T00:21:11Z</dcterms:created>
  <dcterms:modified xsi:type="dcterms:W3CDTF">2017-10-04T00:35:23Z</dcterms:modified>
</cp:coreProperties>
</file>