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1142784"/>
        <c:axId val="71148672"/>
        <c:axId val="0"/>
      </c:bar3DChart>
      <c:catAx>
        <c:axId val="71142784"/>
        <c:scaling>
          <c:orientation val="minMax"/>
        </c:scaling>
        <c:delete val="1"/>
        <c:axPos val="b"/>
        <c:majorTickMark val="out"/>
        <c:minorTickMark val="none"/>
        <c:tickLblPos val="nextTo"/>
        <c:crossAx val="71148672"/>
        <c:crossesAt val="0"/>
        <c:auto val="1"/>
        <c:lblAlgn val="ctr"/>
        <c:lblOffset val="100"/>
        <c:noMultiLvlLbl val="0"/>
      </c:catAx>
      <c:valAx>
        <c:axId val="71148672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1142784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3579648"/>
        <c:axId val="43456768"/>
        <c:axId val="0"/>
      </c:bar3DChart>
      <c:catAx>
        <c:axId val="43579648"/>
        <c:scaling>
          <c:orientation val="minMax"/>
        </c:scaling>
        <c:delete val="1"/>
        <c:axPos val="b"/>
        <c:majorTickMark val="out"/>
        <c:minorTickMark val="none"/>
        <c:tickLblPos val="nextTo"/>
        <c:crossAx val="43456768"/>
        <c:crosses val="autoZero"/>
        <c:auto val="1"/>
        <c:lblAlgn val="ctr"/>
        <c:lblOffset val="100"/>
        <c:noMultiLvlLbl val="0"/>
      </c:catAx>
      <c:valAx>
        <c:axId val="43456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357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3505536"/>
        <c:axId val="43507072"/>
        <c:axId val="0"/>
      </c:bar3DChart>
      <c:catAx>
        <c:axId val="43505536"/>
        <c:scaling>
          <c:orientation val="minMax"/>
        </c:scaling>
        <c:delete val="1"/>
        <c:axPos val="b"/>
        <c:majorTickMark val="out"/>
        <c:minorTickMark val="none"/>
        <c:tickLblPos val="nextTo"/>
        <c:crossAx val="43507072"/>
        <c:crosses val="autoZero"/>
        <c:auto val="1"/>
        <c:lblAlgn val="ctr"/>
        <c:lblOffset val="100"/>
        <c:noMultiLvlLbl val="0"/>
      </c:catAx>
      <c:valAx>
        <c:axId val="4350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3505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Усть-Камчатск</c:v>
                </c:pt>
                <c:pt idx="3">
                  <c:v>г.Вилючинск</c:v>
                </c:pt>
                <c:pt idx="4">
                  <c:v>Мильковкий МР</c:v>
                </c:pt>
                <c:pt idx="5">
                  <c:v>с. Палана</c:v>
                </c:pt>
                <c:pt idx="6">
                  <c:v>П. Озерновский</c:v>
                </c:pt>
                <c:pt idx="7">
                  <c:v>г. Москва</c:v>
                </c:pt>
                <c:pt idx="8">
                  <c:v>с. Тигиль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988096"/>
        <c:axId val="43989632"/>
      </c:lineChart>
      <c:catAx>
        <c:axId val="43988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43989632"/>
        <c:crosses val="autoZero"/>
        <c:auto val="1"/>
        <c:lblAlgn val="ctr"/>
        <c:lblOffset val="100"/>
        <c:noMultiLvlLbl val="0"/>
      </c:catAx>
      <c:valAx>
        <c:axId val="43989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988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О сейсмоусилении зданий</c:v>
                </c:pt>
                <c:pt idx="1">
                  <c:v>О переселении из ветхого и аварийного жилья</c:v>
                </c:pt>
                <c:pt idx="2">
                  <c:v>Обеспечение инженерной инфраструктурой</c:v>
                </c:pt>
                <c:pt idx="3">
                  <c:v>О размере заработной платы строительных специальностей</c:v>
                </c:pt>
                <c:pt idx="4">
                  <c:v>Строительные недоделки</c:v>
                </c:pt>
                <c:pt idx="5">
                  <c:v>О перспективах строительства</c:v>
                </c:pt>
                <c:pt idx="6">
                  <c:v>Вопросы законодательства</c:v>
                </c:pt>
                <c:pt idx="7">
                  <c:v>О ценообразовании в строительстве</c:v>
                </c:pt>
                <c:pt idx="8">
                  <c:v>Вопросы ипотечного кредитования</c:v>
                </c:pt>
                <c:pt idx="9">
                  <c:v>Задолженность по зароботной плате</c:v>
                </c:pt>
                <c:pt idx="10">
                  <c:v>о трудоустройстве в строительную компанию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24</c:v>
                </c:pt>
                <c:pt idx="5">
                  <c:v>0</c:v>
                </c:pt>
                <c:pt idx="6">
                  <c:v>16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в 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III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01.0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50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й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5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109 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Количество обращений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уменьшилось в 2 раза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01.07. 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ru-RU" sz="2500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01.07. 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ru-RU" sz="2500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151168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июля по  3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 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сентября 2016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4402621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июля по 30 сентябрь 201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5421009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июль по 30 сентября 2016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5252309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июля по 30 сентября 2016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728776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349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122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 в III квартале 2016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01.07. по 30.09.2016 года  по сравнению с количеством обращений,  поступивших  с 01.07. по 30.09.2015 года </vt:lpstr>
      <vt:lpstr>Соотношение письменных и устных обращений поступивших  с  01 июля по  30  сентября 2016 года</vt:lpstr>
      <vt:lpstr>Соотношение письменных и устных обращений поступивших  с 01 июля по 30 сентябрь 2015 года</vt:lpstr>
      <vt:lpstr>Количество обращений ,поступивших   с 01 июль по 30 сентября 2016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июля по 30 сентября 2016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90</cp:revision>
  <dcterms:created xsi:type="dcterms:W3CDTF">2011-04-11T00:21:11Z</dcterms:created>
  <dcterms:modified xsi:type="dcterms:W3CDTF">2016-10-03T02:19:28Z</dcterms:modified>
</cp:coreProperties>
</file>