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"/>
  </p:notesMasterIdLst>
  <p:sldIdLst>
    <p:sldId id="258" r:id="rId2"/>
    <p:sldId id="259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28713-F136-49F2-89A0-8DE378DDDAC9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5D4BA-E74A-4185-8343-0AB1E949E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4948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DB5E9867-A11C-473D-AC9A-408A96AB6A3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Мавлюкеев В.Р. ©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A3A07-BED8-4467-B793-B1A77D3BF4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022542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DB5E9867-A11C-473D-AC9A-408A96AB6A3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DB5E9867-A11C-473D-AC9A-408A96AB6A3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4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DB5E9867-A11C-473D-AC9A-408A96AB6A38}" type="datetimeFigureOut">
              <a:rPr lang="ru-RU" smtClean="0"/>
              <a:pPr/>
              <a:t>02.02.2017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Rectangle 2"/>
          <p:cNvSpPr>
            <a:spLocks noGrp="1" noChangeArrowheads="1"/>
          </p:cNvSpPr>
          <p:nvPr>
            <p:ph type="title"/>
          </p:nvPr>
        </p:nvSpPr>
        <p:spPr>
          <a:xfrm>
            <a:off x="493935" y="0"/>
            <a:ext cx="8229600" cy="76470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70000"/>
              </a:lnSpc>
            </a:pPr>
            <a:r>
              <a:rPr lang="ru-RU" altLang="ru-RU" sz="2400" b="1" dirty="0" smtClean="0">
                <a:solidFill>
                  <a:srgbClr val="57201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4" charset="0"/>
                <a:ea typeface="+mn-ea"/>
                <a:cs typeface="+mn-cs"/>
              </a:rPr>
              <a:t>Четыре победных аргумента в спорах с </a:t>
            </a:r>
            <a:r>
              <a:rPr lang="ru-RU" altLang="ru-RU" sz="2400" b="1" dirty="0" err="1" smtClean="0">
                <a:solidFill>
                  <a:srgbClr val="57201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4" charset="0"/>
                <a:ea typeface="+mn-ea"/>
                <a:cs typeface="+mn-cs"/>
              </a:rPr>
              <a:t>госзаказчиками</a:t>
            </a:r>
            <a:endParaRPr lang="ru-RU" altLang="ru-RU" sz="2400" b="1" dirty="0">
              <a:solidFill>
                <a:srgbClr val="57201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bel" pitchFamily="34" charset="0"/>
              <a:ea typeface="+mn-ea"/>
              <a:cs typeface="+mn-cs"/>
            </a:endParaRPr>
          </a:p>
        </p:txBody>
      </p:sp>
      <p:sp>
        <p:nvSpPr>
          <p:cNvPr id="94210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/>
              <a:t>2017 г</a:t>
            </a:r>
            <a:r>
              <a:rPr lang="ru-RU" altLang="ru-RU" sz="1400" dirty="0" smtClean="0"/>
              <a:t>.</a:t>
            </a:r>
          </a:p>
        </p:txBody>
      </p:sp>
      <p:sp>
        <p:nvSpPr>
          <p:cNvPr id="94211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52B0324-4032-4421-881A-0D5A1ADB0830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1</a:t>
            </a:fld>
            <a:endParaRPr lang="ru-RU" altLang="ru-RU" sz="1400" smtClean="0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683567" y="908050"/>
            <a:ext cx="7704857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  <a:defRPr/>
            </a:pPr>
            <a:r>
              <a:rPr lang="ru-RU" altLang="ru-RU" sz="1600" i="1" dirty="0" smtClean="0">
                <a:latin typeface="Corbel" pitchFamily="34" charset="0"/>
              </a:rPr>
              <a:t>.</a:t>
            </a:r>
            <a:endParaRPr lang="ru-RU" altLang="ru-RU" sz="1600" i="1" dirty="0" smtClean="0">
              <a:latin typeface="Corbel" pitchFamily="34" charset="0"/>
            </a:endParaRPr>
          </a:p>
        </p:txBody>
      </p:sp>
      <p:grpSp>
        <p:nvGrpSpPr>
          <p:cNvPr id="94214" name="Group 33"/>
          <p:cNvGrpSpPr>
            <a:grpSpLocks/>
          </p:cNvGrpSpPr>
          <p:nvPr/>
        </p:nvGrpSpPr>
        <p:grpSpPr bwMode="auto">
          <a:xfrm>
            <a:off x="899592" y="1628800"/>
            <a:ext cx="7920880" cy="3816424"/>
            <a:chOff x="295" y="1797"/>
            <a:chExt cx="5121" cy="1633"/>
          </a:xfrm>
        </p:grpSpPr>
        <p:sp>
          <p:nvSpPr>
            <p:cNvPr id="94218" name="Rectangle 30"/>
            <p:cNvSpPr>
              <a:spLocks noChangeArrowheads="1"/>
            </p:cNvSpPr>
            <p:nvPr/>
          </p:nvSpPr>
          <p:spPr bwMode="auto">
            <a:xfrm>
              <a:off x="295" y="1797"/>
              <a:ext cx="3991" cy="1633"/>
            </a:xfrm>
            <a:prstGeom prst="rect">
              <a:avLst/>
            </a:prstGeom>
            <a:solidFill>
              <a:schemeClr val="hlink">
                <a:alpha val="41176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94219" name="Rectangle 22"/>
            <p:cNvSpPr>
              <a:spLocks noChangeArrowheads="1"/>
            </p:cNvSpPr>
            <p:nvPr/>
          </p:nvSpPr>
          <p:spPr bwMode="auto">
            <a:xfrm>
              <a:off x="393" y="2105"/>
              <a:ext cx="1134" cy="129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u="sng" dirty="0" smtClean="0"/>
                <a:t>АРГУМЕНТ  1: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1400" b="1" u="sng" dirty="0" smtClean="0"/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dirty="0" smtClean="0"/>
                <a:t>н</a:t>
              </a:r>
              <a:r>
                <a:rPr lang="ru-RU" altLang="ru-RU" sz="1400" b="1" dirty="0" smtClean="0"/>
                <a:t>езаконное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dirty="0" smtClean="0"/>
                <a:t>у</a:t>
              </a:r>
              <a:r>
                <a:rPr lang="ru-RU" altLang="ru-RU" sz="1400" b="1" dirty="0" smtClean="0"/>
                <a:t>словие договора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dirty="0" smtClean="0"/>
                <a:t>н</a:t>
              </a:r>
              <a:r>
                <a:rPr lang="ru-RU" altLang="ru-RU" sz="1400" b="1" dirty="0" smtClean="0"/>
                <a:t>а расчеты не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dirty="0" smtClean="0"/>
                <a:t>влияет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1400" b="1" dirty="0" smtClean="0"/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u="sng" dirty="0" smtClean="0">
                  <a:solidFill>
                    <a:srgbClr val="FF0000"/>
                  </a:solidFill>
                </a:rPr>
                <a:t>ЗАКАЗЧИК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u="sng" dirty="0" smtClean="0">
                  <a:solidFill>
                    <a:srgbClr val="FF0000"/>
                  </a:solidFill>
                </a:rPr>
                <a:t>ОБЯЗАН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u="sng" dirty="0" smtClean="0">
                  <a:solidFill>
                    <a:srgbClr val="FF0000"/>
                  </a:solidFill>
                </a:rPr>
                <a:t>ОПЛАТИТЬ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u="sng" dirty="0" smtClean="0">
                  <a:solidFill>
                    <a:srgbClr val="FF0000"/>
                  </a:solidFill>
                </a:rPr>
                <a:t>ПРИНЯТЫЕ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u="sng" dirty="0" smtClean="0">
                  <a:solidFill>
                    <a:srgbClr val="FF0000"/>
                  </a:solidFill>
                </a:rPr>
                <a:t>РАБОТЫ</a:t>
              </a:r>
              <a:endParaRPr lang="ru-RU" altLang="ru-RU" sz="1400" b="1" u="sng" dirty="0" smtClean="0">
                <a:solidFill>
                  <a:srgbClr val="FF0000"/>
                </a:solidFill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1400" dirty="0" smtClean="0"/>
            </a:p>
          </p:txBody>
        </p:sp>
        <p:sp>
          <p:nvSpPr>
            <p:cNvPr id="94220" name="Rectangle 23"/>
            <p:cNvSpPr>
              <a:spLocks noChangeArrowheads="1"/>
            </p:cNvSpPr>
            <p:nvPr/>
          </p:nvSpPr>
          <p:spPr bwMode="auto">
            <a:xfrm>
              <a:off x="1624" y="2074"/>
              <a:ext cx="1232" cy="1325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u="sng" dirty="0" smtClean="0"/>
                <a:t>А</a:t>
              </a:r>
              <a:r>
                <a:rPr lang="ru-RU" altLang="ru-RU" sz="1400" b="1" u="sng" dirty="0" smtClean="0"/>
                <a:t>РГУМЕНТ  2: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dirty="0" smtClean="0"/>
                <a:t>заказчик</a:t>
              </a:r>
              <a:endParaRPr lang="ru-RU" altLang="ru-RU" sz="1400" b="1" dirty="0" smtClean="0"/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dirty="0" smtClean="0"/>
                <a:t>с</a:t>
              </a:r>
              <a:r>
                <a:rPr lang="ru-RU" altLang="ru-RU" sz="1400" b="1" dirty="0" smtClean="0"/>
                <a:t>огласился, что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dirty="0" err="1" smtClean="0"/>
                <a:t>допработы</a:t>
              </a:r>
              <a:endParaRPr lang="ru-RU" altLang="ru-RU" sz="1400" b="1" dirty="0" smtClean="0"/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dirty="0" smtClean="0"/>
                <a:t>н</a:t>
              </a:r>
              <a:r>
                <a:rPr lang="ru-RU" altLang="ru-RU" sz="1400" b="1" dirty="0" smtClean="0"/>
                <a:t>еобходимы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1400" b="1" dirty="0" smtClean="0"/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dirty="0" smtClean="0">
                  <a:solidFill>
                    <a:srgbClr val="FF0000"/>
                  </a:solidFill>
                </a:rPr>
                <a:t>СУД ОБЯЗАН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dirty="0" smtClean="0">
                  <a:solidFill>
                    <a:srgbClr val="FF0000"/>
                  </a:solidFill>
                </a:rPr>
                <a:t>ИССЛЕДОВАТЬ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dirty="0" smtClean="0">
                  <a:solidFill>
                    <a:srgbClr val="FF0000"/>
                  </a:solidFill>
                </a:rPr>
                <a:t>ВСЕ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dirty="0" smtClean="0">
                  <a:solidFill>
                    <a:srgbClr val="FF0000"/>
                  </a:solidFill>
                </a:rPr>
                <a:t>ФАКТИЧЕСКИЕ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dirty="0" smtClean="0">
                  <a:solidFill>
                    <a:srgbClr val="FF0000"/>
                  </a:solidFill>
                </a:rPr>
                <a:t>ОБСТОЯТЕЛЬСТВА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dirty="0" smtClean="0">
                  <a:solidFill>
                    <a:srgbClr val="FF0000"/>
                  </a:solidFill>
                </a:rPr>
                <a:t>СПОРА</a:t>
              </a:r>
              <a:endParaRPr lang="ru-RU" altLang="ru-RU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94221" name="Rectangle 24"/>
            <p:cNvSpPr>
              <a:spLocks noChangeArrowheads="1"/>
            </p:cNvSpPr>
            <p:nvPr/>
          </p:nvSpPr>
          <p:spPr bwMode="auto">
            <a:xfrm>
              <a:off x="3003" y="2136"/>
              <a:ext cx="1133" cy="12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1400" b="1" u="sng" dirty="0" smtClean="0"/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1400" b="1" u="sng" dirty="0" smtClean="0"/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u="sng" dirty="0" smtClean="0"/>
                <a:t>АРГУМЕНТ  3: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dirty="0" smtClean="0"/>
                <a:t>п</a:t>
              </a:r>
              <a:r>
                <a:rPr lang="ru-RU" altLang="ru-RU" sz="1400" b="1" dirty="0" smtClean="0"/>
                <a:t>ретензия не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dirty="0" smtClean="0"/>
                <a:t>м</a:t>
              </a:r>
              <a:r>
                <a:rPr lang="ru-RU" altLang="ru-RU" sz="1400" b="1" dirty="0" smtClean="0"/>
                <a:t>ешает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dirty="0" smtClean="0"/>
                <a:t>э</a:t>
              </a:r>
              <a:r>
                <a:rPr lang="ru-RU" altLang="ru-RU" sz="1400" b="1" dirty="0" smtClean="0"/>
                <a:t>ксплуатировать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dirty="0" smtClean="0"/>
                <a:t>объект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1400" b="1" dirty="0" smtClean="0"/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dirty="0" smtClean="0">
                  <a:solidFill>
                    <a:srgbClr val="FF0000"/>
                  </a:solidFill>
                </a:rPr>
                <a:t>!</a:t>
              </a:r>
              <a:endParaRPr lang="ru-RU" altLang="ru-RU" sz="1400" b="1" dirty="0" smtClean="0">
                <a:solidFill>
                  <a:srgbClr val="FF0000"/>
                </a:solidFill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dirty="0" smtClean="0">
                  <a:solidFill>
                    <a:srgbClr val="FF0000"/>
                  </a:solidFill>
                </a:rPr>
                <a:t>ПРОВЕРЬТЕ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b="1" dirty="0" smtClean="0">
                  <a:solidFill>
                    <a:srgbClr val="FF0000"/>
                  </a:solidFill>
                </a:rPr>
                <a:t>Требования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b="1" dirty="0" smtClean="0">
                  <a:solidFill>
                    <a:srgbClr val="FF0000"/>
                  </a:solidFill>
                </a:rPr>
                <a:t>заказчика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b="1" dirty="0" smtClean="0">
                  <a:solidFill>
                    <a:srgbClr val="FF0000"/>
                  </a:solidFill>
                </a:rPr>
                <a:t>д</a:t>
              </a:r>
              <a:r>
                <a:rPr lang="ru-RU" altLang="ru-RU" sz="1600" b="1" dirty="0" smtClean="0">
                  <a:solidFill>
                    <a:srgbClr val="FF0000"/>
                  </a:solidFill>
                </a:rPr>
                <a:t>олжны быть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b="1" dirty="0" smtClean="0">
                  <a:solidFill>
                    <a:srgbClr val="FF0000"/>
                  </a:solidFill>
                </a:rPr>
                <a:t>конкретными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1400" b="1" dirty="0" smtClean="0"/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1400" b="1" dirty="0" smtClean="0"/>
            </a:p>
          </p:txBody>
        </p:sp>
        <p:sp>
          <p:nvSpPr>
            <p:cNvPr id="94222" name="Rectangle 25"/>
            <p:cNvSpPr>
              <a:spLocks noChangeArrowheads="1"/>
            </p:cNvSpPr>
            <p:nvPr/>
          </p:nvSpPr>
          <p:spPr bwMode="auto">
            <a:xfrm>
              <a:off x="4283" y="2136"/>
              <a:ext cx="1133" cy="126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u="sng" dirty="0" smtClean="0"/>
                <a:t>АРГУМЕНТ 4: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dirty="0" smtClean="0"/>
                <a:t>в</a:t>
              </a:r>
              <a:r>
                <a:rPr lang="ru-RU" altLang="ru-RU" sz="1400" b="1" dirty="0" smtClean="0"/>
                <a:t> задержке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dirty="0" smtClean="0"/>
                <a:t>р</a:t>
              </a:r>
              <a:r>
                <a:rPr lang="ru-RU" altLang="ru-RU" sz="1400" b="1" dirty="0" smtClean="0"/>
                <a:t>абот виноват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b="1" dirty="0" smtClean="0"/>
                <a:t>Заказчик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1400" b="1" dirty="0" smtClean="0"/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1400" b="1" dirty="0" smtClean="0"/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 dirty="0" smtClean="0">
                  <a:solidFill>
                    <a:srgbClr val="FF0000"/>
                  </a:solidFill>
                </a:rPr>
                <a:t>НЕЗАМЕДЛИТЕЛЬНО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 dirty="0" smtClean="0">
                  <a:solidFill>
                    <a:srgbClr val="FF0000"/>
                  </a:solidFill>
                </a:rPr>
                <a:t>ИЗВЕЩАЙТЕ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 dirty="0" smtClean="0">
                  <a:solidFill>
                    <a:srgbClr val="FF0000"/>
                  </a:solidFill>
                </a:rPr>
                <a:t>ЗАКАЗЧИКА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 dirty="0" smtClean="0">
                  <a:solidFill>
                    <a:srgbClr val="FF0000"/>
                  </a:solidFill>
                </a:rPr>
                <a:t>О ВОЗНИКШИХ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 dirty="0" smtClean="0">
                  <a:solidFill>
                    <a:srgbClr val="FF0000"/>
                  </a:solidFill>
                </a:rPr>
                <a:t>ПРОБЛЕМАХ</a:t>
              </a:r>
              <a:endParaRPr lang="ru-RU" altLang="ru-RU" sz="1200" b="1" dirty="0" smtClean="0">
                <a:solidFill>
                  <a:srgbClr val="FF0000"/>
                </a:solidFill>
              </a:endParaRPr>
            </a:p>
          </p:txBody>
        </p:sp>
        <p:sp>
          <p:nvSpPr>
            <p:cNvPr id="94223" name="AutoShape 26"/>
            <p:cNvSpPr>
              <a:spLocks noChangeArrowheads="1"/>
            </p:cNvSpPr>
            <p:nvPr/>
          </p:nvSpPr>
          <p:spPr bwMode="auto">
            <a:xfrm>
              <a:off x="1034" y="1828"/>
              <a:ext cx="1179" cy="272"/>
            </a:xfrm>
            <a:prstGeom prst="curvedDownArrow">
              <a:avLst>
                <a:gd name="adj1" fmla="val 86691"/>
                <a:gd name="adj2" fmla="val 173382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94224" name="AutoShape 27"/>
            <p:cNvSpPr>
              <a:spLocks noChangeArrowheads="1"/>
            </p:cNvSpPr>
            <p:nvPr/>
          </p:nvSpPr>
          <p:spPr bwMode="auto">
            <a:xfrm>
              <a:off x="2215" y="1859"/>
              <a:ext cx="1205" cy="282"/>
            </a:xfrm>
            <a:prstGeom prst="curvedDownArrow">
              <a:avLst>
                <a:gd name="adj1" fmla="val 86691"/>
                <a:gd name="adj2" fmla="val 117363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94225" name="AutoShape 28"/>
            <p:cNvSpPr>
              <a:spLocks noChangeArrowheads="1"/>
            </p:cNvSpPr>
            <p:nvPr/>
          </p:nvSpPr>
          <p:spPr bwMode="auto">
            <a:xfrm>
              <a:off x="3643" y="1859"/>
              <a:ext cx="1179" cy="272"/>
            </a:xfrm>
            <a:prstGeom prst="curvedDownArrow">
              <a:avLst>
                <a:gd name="adj1" fmla="val 86691"/>
                <a:gd name="adj2" fmla="val 173382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94226" name="Text Box 21"/>
            <p:cNvSpPr txBox="1">
              <a:spLocks noChangeArrowheads="1"/>
            </p:cNvSpPr>
            <p:nvPr/>
          </p:nvSpPr>
          <p:spPr bwMode="auto">
            <a:xfrm>
              <a:off x="794" y="1797"/>
              <a:ext cx="294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317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endParaRPr lang="ru-RU" altLang="ru-RU" sz="1400" dirty="0">
                <a:solidFill>
                  <a:schemeClr val="accent2"/>
                </a:solidFill>
              </a:endParaRPr>
            </a:p>
          </p:txBody>
        </p:sp>
      </p:grpSp>
      <p:pic>
        <p:nvPicPr>
          <p:cNvPr id="94217" name="Picture 36" descr="j01998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7988" y="0"/>
            <a:ext cx="10001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1730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607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70000"/>
              </a:lnSpc>
            </a:pPr>
            <a:r>
              <a:rPr lang="ru-RU" altLang="ru-RU" sz="3200" b="1" dirty="0" smtClean="0">
                <a:solidFill>
                  <a:srgbClr val="57201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4" charset="0"/>
                <a:ea typeface="+mn-ea"/>
                <a:cs typeface="+mn-cs"/>
              </a:rPr>
              <a:t>Коротко о важном </a:t>
            </a:r>
            <a:endParaRPr lang="ru-RU" altLang="ru-RU" sz="3200" b="1" dirty="0">
              <a:solidFill>
                <a:srgbClr val="57201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bel" pitchFamily="34" charset="0"/>
              <a:ea typeface="+mn-ea"/>
              <a:cs typeface="+mn-cs"/>
            </a:endParaRPr>
          </a:p>
        </p:txBody>
      </p:sp>
      <p:sp>
        <p:nvSpPr>
          <p:cNvPr id="95234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/>
              <a:t>2017 г</a:t>
            </a:r>
            <a:r>
              <a:rPr lang="ru-RU" altLang="ru-RU" sz="1400" dirty="0" smtClean="0"/>
              <a:t>.</a:t>
            </a:r>
          </a:p>
        </p:txBody>
      </p:sp>
      <p:sp>
        <p:nvSpPr>
          <p:cNvPr id="95235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E2FE50EE-033E-43D8-BB07-8549776FA586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400" smtClean="0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683568" y="908050"/>
            <a:ext cx="7776864" cy="1224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  <a:defRPr/>
            </a:pPr>
            <a:r>
              <a:rPr lang="ru-RU" altLang="ru-RU" sz="1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4" charset="0"/>
              </a:rPr>
              <a:t>1. Не бойтесь подавать исковые заявления и требовать оплаты от заказчика в тех случаях, когда у него нет законных оснований не оплатить работы. Не всякое основание  задержки платежа, указанное в  </a:t>
            </a:r>
            <a:r>
              <a:rPr lang="ru-RU" altLang="ru-RU" sz="1800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4" charset="0"/>
              </a:rPr>
              <a:t>госконтракте</a:t>
            </a:r>
            <a:r>
              <a:rPr lang="ru-RU" altLang="ru-RU" sz="1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4" charset="0"/>
              </a:rPr>
              <a:t>. законно. </a:t>
            </a:r>
            <a:endParaRPr lang="ru-RU" altLang="ru-RU" sz="1800" dirty="0" smtClean="0">
              <a:latin typeface="Corbel" pitchFamily="34" charset="0"/>
            </a:endParaRPr>
          </a:p>
        </p:txBody>
      </p:sp>
      <p:sp>
        <p:nvSpPr>
          <p:cNvPr id="95238" name="Text Box 12"/>
          <p:cNvSpPr txBox="1">
            <a:spLocks noChangeArrowheads="1"/>
          </p:cNvSpPr>
          <p:nvPr/>
        </p:nvSpPr>
        <p:spPr bwMode="auto">
          <a:xfrm>
            <a:off x="755577" y="2204865"/>
            <a:ext cx="7704856" cy="369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257300" indent="-3429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171700" indent="-3429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dirty="0" smtClean="0">
                <a:solidFill>
                  <a:srgbClr val="FF3300"/>
                </a:solidFill>
                <a:latin typeface="Times New Roman" pitchFamily="18" charset="0"/>
              </a:rPr>
              <a:t>2. Если заказчик требует документацию, необходимую для эксплуатации объекта, уточняйте, какие именно документы ему нужны. И обязательно требуйте расписку (или отметку в документах) в том, что он их получил.</a:t>
            </a:r>
          </a:p>
          <a:p>
            <a:pPr eaLnBrk="1" hangingPunct="1">
              <a:spcBef>
                <a:spcPts val="0"/>
              </a:spcBef>
              <a:buFontTx/>
              <a:buNone/>
            </a:pPr>
            <a:r>
              <a:rPr lang="ru-RU" altLang="ru-RU" sz="1800" dirty="0" smtClean="0">
                <a:solidFill>
                  <a:srgbClr val="FF3300"/>
                </a:solidFill>
                <a:latin typeface="Times New Roman" pitchFamily="18" charset="0"/>
              </a:rPr>
              <a:t>3. Прежде чем приступить к доп. работам, не предусмотренным контрактом,</a:t>
            </a:r>
          </a:p>
          <a:p>
            <a:pPr eaLnBrk="1" hangingPunct="1">
              <a:spcBef>
                <a:spcPts val="0"/>
              </a:spcBef>
              <a:buFontTx/>
              <a:buNone/>
            </a:pPr>
            <a:r>
              <a:rPr lang="ru-RU" altLang="ru-RU" sz="1800" dirty="0" smtClean="0">
                <a:solidFill>
                  <a:srgbClr val="FF3300"/>
                </a:solidFill>
                <a:latin typeface="Times New Roman" pitchFamily="18" charset="0"/>
              </a:rPr>
              <a:t>       письменно оформите согласие</a:t>
            </a:r>
            <a:r>
              <a:rPr lang="ru-RU" altLang="ru-RU" sz="1800" dirty="0" smtClean="0">
                <a:solidFill>
                  <a:srgbClr val="FF3300"/>
                </a:solidFill>
                <a:latin typeface="Times New Roman" pitchFamily="18" charset="0"/>
              </a:rPr>
              <a:t>  на них заказчика. </a:t>
            </a:r>
            <a:r>
              <a:rPr lang="ru-RU" altLang="ru-RU" sz="1800" dirty="0" smtClean="0">
                <a:solidFill>
                  <a:srgbClr val="FF3300"/>
                </a:solidFill>
                <a:latin typeface="Times New Roman" pitchFamily="18" charset="0"/>
              </a:rPr>
              <a:t>П</a:t>
            </a:r>
            <a:r>
              <a:rPr lang="ru-RU" altLang="ru-RU" sz="1800" dirty="0" smtClean="0">
                <a:solidFill>
                  <a:srgbClr val="FF3300"/>
                </a:solidFill>
                <a:latin typeface="Times New Roman" pitchFamily="18" charset="0"/>
              </a:rPr>
              <a:t>ривлеките  стороннюю организацию (эксперта), чтобы подтвердить  их необходимость.</a:t>
            </a:r>
            <a:endParaRPr lang="ru-RU" altLang="ru-RU" sz="1800" dirty="0" smtClean="0">
              <a:solidFill>
                <a:srgbClr val="FF3300"/>
              </a:solidFill>
              <a:latin typeface="Times New Roman" pitchFamily="18" charset="0"/>
            </a:endParaRPr>
          </a:p>
          <a:p>
            <a:pPr eaLnBrk="1" hangingPunct="1">
              <a:spcBef>
                <a:spcPts val="0"/>
              </a:spcBef>
              <a:buFontTx/>
              <a:buAutoNum type="arabicPeriod" startAt="4"/>
            </a:pPr>
            <a:r>
              <a:rPr lang="ru-RU" altLang="ru-RU" sz="1800" dirty="0" smtClean="0">
                <a:solidFill>
                  <a:srgbClr val="FF3300"/>
                </a:solidFill>
                <a:latin typeface="Times New Roman" pitchFamily="18" charset="0"/>
              </a:rPr>
              <a:t>При взыскании стоимости </a:t>
            </a:r>
            <a:r>
              <a:rPr lang="ru-RU" altLang="ru-RU" sz="1800" dirty="0" err="1" smtClean="0">
                <a:solidFill>
                  <a:srgbClr val="FF3300"/>
                </a:solidFill>
                <a:latin typeface="Times New Roman" pitchFamily="18" charset="0"/>
              </a:rPr>
              <a:t>допработ</a:t>
            </a:r>
            <a:r>
              <a:rPr lang="ru-RU" altLang="ru-RU" sz="1800" dirty="0" smtClean="0">
                <a:solidFill>
                  <a:srgbClr val="FF3300"/>
                </a:solidFill>
                <a:latin typeface="Times New Roman" pitchFamily="18" charset="0"/>
              </a:rPr>
              <a:t> будьте готовы к проверке вашей добросовестности и факта отсутствия сговора с заказчиком.</a:t>
            </a:r>
          </a:p>
          <a:p>
            <a:pPr eaLnBrk="1" hangingPunct="1">
              <a:spcBef>
                <a:spcPts val="0"/>
              </a:spcBef>
              <a:buFontTx/>
              <a:buAutoNum type="arabicPeriod" startAt="4"/>
            </a:pPr>
            <a:r>
              <a:rPr lang="ru-RU" altLang="ru-RU" sz="1800" dirty="0" smtClean="0">
                <a:solidFill>
                  <a:srgbClr val="FF3300"/>
                </a:solidFill>
                <a:latin typeface="Times New Roman" pitchFamily="18" charset="0"/>
              </a:rPr>
              <a:t>Если возникли вопросы в ходе работ пишите письма заказчику. Особенно когда вам необходимы помощь или взаимодействие с ним. Эти письма помогут вам доказать в суде, что вы сделали всё  необходимое для исполнения контракта</a:t>
            </a:r>
            <a:endParaRPr lang="ru-RU" altLang="ru-RU" sz="1800" dirty="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755577" y="4724400"/>
            <a:ext cx="7632848" cy="100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  <a:defRPr/>
            </a:pPr>
            <a:endParaRPr lang="ru-RU" altLang="ru-RU" sz="1400" i="1" dirty="0" smtClean="0">
              <a:solidFill>
                <a:schemeClr val="accent2"/>
              </a:solidFill>
            </a:endParaRPr>
          </a:p>
        </p:txBody>
      </p:sp>
      <p:sp>
        <p:nvSpPr>
          <p:cNvPr id="95240" name="Line 15"/>
          <p:cNvSpPr>
            <a:spLocks noChangeShapeType="1"/>
          </p:cNvSpPr>
          <p:nvPr/>
        </p:nvSpPr>
        <p:spPr bwMode="auto">
          <a:xfrm>
            <a:off x="827584" y="2132856"/>
            <a:ext cx="7704855" cy="0"/>
          </a:xfrm>
          <a:prstGeom prst="line">
            <a:avLst/>
          </a:prstGeom>
          <a:noFill/>
          <a:ln w="38100" cap="rnd">
            <a:solidFill>
              <a:srgbClr val="3399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5241" name="Line 16"/>
          <p:cNvSpPr>
            <a:spLocks noChangeShapeType="1"/>
          </p:cNvSpPr>
          <p:nvPr/>
        </p:nvSpPr>
        <p:spPr bwMode="auto">
          <a:xfrm flipV="1">
            <a:off x="899592" y="3140968"/>
            <a:ext cx="7632848" cy="5281"/>
          </a:xfrm>
          <a:prstGeom prst="line">
            <a:avLst/>
          </a:prstGeom>
          <a:noFill/>
          <a:ln w="38100" cap="rnd">
            <a:solidFill>
              <a:srgbClr val="3399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95242" name="Picture 17" descr="j01998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7988" y="0"/>
            <a:ext cx="10001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Line 16"/>
          <p:cNvSpPr>
            <a:spLocks noChangeShapeType="1"/>
          </p:cNvSpPr>
          <p:nvPr/>
        </p:nvSpPr>
        <p:spPr bwMode="auto">
          <a:xfrm>
            <a:off x="683568" y="4221088"/>
            <a:ext cx="7857257" cy="4236"/>
          </a:xfrm>
          <a:prstGeom prst="line">
            <a:avLst/>
          </a:prstGeom>
          <a:noFill/>
          <a:ln w="38100" cap="rnd">
            <a:solidFill>
              <a:srgbClr val="3399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707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1372</TotalTime>
  <Words>241</Words>
  <Application>Microsoft Office PowerPoint</Application>
  <PresentationFormat>Экран (4:3)</PresentationFormat>
  <Paragraphs>62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Кнопка</vt:lpstr>
      <vt:lpstr>Четыре победных аргумента в спорах с госзаказчиками</vt:lpstr>
      <vt:lpstr>Коротко о важном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Специфика закупок подрядных строительных работ</dc:title>
  <dc:creator>admin</dc:creator>
  <cp:lastModifiedBy>Александр</cp:lastModifiedBy>
  <cp:revision>72</cp:revision>
  <dcterms:created xsi:type="dcterms:W3CDTF">2015-09-09T08:45:30Z</dcterms:created>
  <dcterms:modified xsi:type="dcterms:W3CDTF">2017-02-02T12:02:21Z</dcterms:modified>
</cp:coreProperties>
</file>