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60" r:id="rId3"/>
    <p:sldId id="263" r:id="rId4"/>
    <p:sldId id="265" r:id="rId5"/>
    <p:sldId id="269" r:id="rId6"/>
    <p:sldId id="266" r:id="rId7"/>
    <p:sldId id="267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5" autoAdjust="0"/>
  </p:normalViewPr>
  <p:slideViewPr>
    <p:cSldViewPr>
      <p:cViewPr>
        <p:scale>
          <a:sx n="117" d="100"/>
          <a:sy n="117" d="100"/>
        </p:scale>
        <p:origin x="-14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75E-2"/>
          <c:w val="0.81077147016011886"/>
          <c:h val="0.887195121951219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2016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67E-3"/>
                  <c:y val="-9.80371036523812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0235264"/>
        <c:axId val="50236800"/>
        <c:axId val="0"/>
      </c:bar3DChart>
      <c:catAx>
        <c:axId val="50235264"/>
        <c:scaling>
          <c:orientation val="minMax"/>
        </c:scaling>
        <c:delete val="1"/>
        <c:axPos val="b"/>
        <c:majorTickMark val="out"/>
        <c:minorTickMark val="none"/>
        <c:tickLblPos val="nextTo"/>
        <c:crossAx val="50236800"/>
        <c:crossesAt val="0"/>
        <c:auto val="1"/>
        <c:lblAlgn val="ctr"/>
        <c:lblOffset val="100"/>
        <c:noMultiLvlLbl val="0"/>
      </c:catAx>
      <c:valAx>
        <c:axId val="50236800"/>
        <c:scaling>
          <c:orientation val="minMax"/>
          <c:max val="120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50235264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87975115887496069"/>
          <c:y val="0.38836765596608225"/>
          <c:w val="0.11603828114112372"/>
          <c:h val="0.344903089036948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3"/>
          <c:h val="0.8871951219512177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93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66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2761984"/>
        <c:axId val="62763776"/>
        <c:axId val="0"/>
      </c:bar3DChart>
      <c:catAx>
        <c:axId val="62761984"/>
        <c:scaling>
          <c:orientation val="minMax"/>
        </c:scaling>
        <c:delete val="1"/>
        <c:axPos val="b"/>
        <c:majorTickMark val="out"/>
        <c:minorTickMark val="none"/>
        <c:tickLblPos val="nextTo"/>
        <c:crossAx val="62763776"/>
        <c:crosses val="autoZero"/>
        <c:auto val="1"/>
        <c:lblAlgn val="ctr"/>
        <c:lblOffset val="100"/>
        <c:noMultiLvlLbl val="0"/>
      </c:catAx>
      <c:valAx>
        <c:axId val="62763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62761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41"/>
          <c:w val="0.19284087833739291"/>
          <c:h val="0.177917928528165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74"/>
          <c:h val="0.8871951219512174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619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63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35677312"/>
        <c:axId val="35678848"/>
        <c:axId val="0"/>
      </c:bar3DChart>
      <c:catAx>
        <c:axId val="35677312"/>
        <c:scaling>
          <c:orientation val="minMax"/>
        </c:scaling>
        <c:delete val="1"/>
        <c:axPos val="b"/>
        <c:majorTickMark val="out"/>
        <c:minorTickMark val="none"/>
        <c:tickLblPos val="nextTo"/>
        <c:crossAx val="35678848"/>
        <c:crosses val="autoZero"/>
        <c:auto val="1"/>
        <c:lblAlgn val="ctr"/>
        <c:lblOffset val="100"/>
        <c:noMultiLvlLbl val="0"/>
      </c:catAx>
      <c:valAx>
        <c:axId val="35678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35677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53"/>
          <c:w val="0.19284087833739291"/>
          <c:h val="0.177917928528165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2016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350458777006797E-2"/>
          <c:y val="0.15812678981246669"/>
          <c:w val="0.78273801889537364"/>
          <c:h val="0.454239241460877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cat>
            <c:strRef>
              <c:f>Лист1!$A$2:$A$10</c:f>
              <c:strCache>
                <c:ptCount val="9"/>
                <c:pt idx="0">
                  <c:v>Петропавловск-Камчатский городской округ</c:v>
                </c:pt>
                <c:pt idx="1">
                  <c:v>Елизовский МР</c:v>
                </c:pt>
                <c:pt idx="2">
                  <c:v>Усть-Хайрюзовский МР</c:v>
                </c:pt>
                <c:pt idx="3">
                  <c:v>г.Вилючинск</c:v>
                </c:pt>
                <c:pt idx="4">
                  <c:v>Мильковкий МР</c:v>
                </c:pt>
                <c:pt idx="5">
                  <c:v>с. Анавгай</c:v>
                </c:pt>
                <c:pt idx="6">
                  <c:v>П. Термальный</c:v>
                </c:pt>
                <c:pt idx="7">
                  <c:v>г. Тула</c:v>
                </c:pt>
                <c:pt idx="8">
                  <c:v>Пенжинский МР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53</c:v>
                </c:pt>
                <c:pt idx="1">
                  <c:v>8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096384"/>
        <c:axId val="68097920"/>
      </c:lineChart>
      <c:catAx>
        <c:axId val="68096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tx2"/>
                </a:solidFill>
              </a:defRPr>
            </a:pPr>
            <a:endParaRPr lang="ru-RU"/>
          </a:p>
        </c:txPr>
        <c:crossAx val="68097920"/>
        <c:crosses val="autoZero"/>
        <c:auto val="1"/>
        <c:lblAlgn val="ctr"/>
        <c:lblOffset val="100"/>
        <c:noMultiLvlLbl val="0"/>
      </c:catAx>
      <c:valAx>
        <c:axId val="68097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80963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6426241465856325E-2"/>
          <c:w val="1"/>
          <c:h val="0.555482054747149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О сейсмоусилении зданий</c:v>
                </c:pt>
                <c:pt idx="1">
                  <c:v>О переселении из ветхого и аварийного жилья</c:v>
                </c:pt>
                <c:pt idx="2">
                  <c:v>Обеспечение инженерной инфраструктурой</c:v>
                </c:pt>
                <c:pt idx="3">
                  <c:v>О размере заработной платы строительных специальностей</c:v>
                </c:pt>
                <c:pt idx="4">
                  <c:v>Строительные недоделки</c:v>
                </c:pt>
                <c:pt idx="5">
                  <c:v>О перспективах строительства</c:v>
                </c:pt>
                <c:pt idx="6">
                  <c:v>Вопросы законодательства</c:v>
                </c:pt>
                <c:pt idx="7">
                  <c:v>О ценообразовании в строительстве</c:v>
                </c:pt>
                <c:pt idx="8">
                  <c:v>Вопросы ипотечного кредитования</c:v>
                </c:pt>
                <c:pt idx="9">
                  <c:v>Задолженность по зароботной плате</c:v>
                </c:pt>
                <c:pt idx="10">
                  <c:v>о трудоустройстве в строительную компанию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</c:v>
                </c:pt>
                <c:pt idx="1">
                  <c:v>33</c:v>
                </c:pt>
                <c:pt idx="2">
                  <c:v>1</c:v>
                </c:pt>
                <c:pt idx="3">
                  <c:v>1</c:v>
                </c:pt>
                <c:pt idx="4">
                  <c:v>10</c:v>
                </c:pt>
                <c:pt idx="5">
                  <c:v>2</c:v>
                </c:pt>
                <c:pt idx="6">
                  <c:v>6</c:v>
                </c:pt>
                <c:pt idx="7">
                  <c:v>1</c:v>
                </c:pt>
                <c:pt idx="8">
                  <c:v>10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</c:spPr>
    </c:plotArea>
    <c:legend>
      <c:legendPos val="b"/>
      <c:layout>
        <c:manualLayout>
          <c:xMode val="edge"/>
          <c:yMode val="edge"/>
          <c:x val="1.2802809371050886E-2"/>
          <c:y val="0.59501472832613056"/>
          <c:w val="0.98719719062894917"/>
          <c:h val="0.40498520861912896"/>
        </c:manualLayout>
      </c:layout>
      <c:overlay val="0"/>
      <c:txPr>
        <a:bodyPr/>
        <a:lstStyle/>
        <a:p>
          <a:pPr>
            <a:defRPr sz="1200" baseline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рассмотрено</c:v>
                </c:pt>
                <c:pt idx="1">
                  <c:v>в процессе рассмотрения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tx2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5A8B2-0A67-42FF-862A-004858D7D979}" type="datetimeFigureOut">
              <a:rPr lang="ru-RU" smtClean="0"/>
              <a:pPr/>
              <a:t>25.07.2016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80FF8-E2F2-4F1B-BC94-6034A70108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37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1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2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3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4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5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E415-8FB6-42A7-AFD7-5E63E8D6E83B}" type="datetimeFigureOut">
              <a:rPr lang="ru-RU" smtClean="0"/>
              <a:pPr/>
              <a:t>25.07.2016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44402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Информационно-статистический обзор обращений граждан</a:t>
            </a:r>
            <a:r>
              <a:rPr lang="ru-RU" sz="4000" b="1" i="1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, п</a:t>
            </a:r>
            <a:r>
              <a:rPr lang="ru-RU" sz="4000" b="1" i="1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оступивших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в 1квартале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</a:t>
            </a:r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6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229710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 Н Ф О Р М А Ц И Я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 работе с обращениями  граждан, поступившими в Министерство строительства Камчатского края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0"/>
            <a:ext cx="8534400" cy="3381396"/>
          </a:xfrm>
        </p:spPr>
        <p:txBody>
          <a:bodyPr>
            <a:normAutofit lnSpcReduction="10000"/>
          </a:bodyPr>
          <a:lstStyle/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С 01.01.201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6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по 3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.0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6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.201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6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года в Министерство поступило 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70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обращения 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За аналогичный период 201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5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года поступило   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64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обращения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   </a:t>
            </a:r>
            <a:r>
              <a:rPr lang="ru-RU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Количество обращений 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увеличилось в 0,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6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раз</a:t>
            </a:r>
            <a:endParaRPr lang="ru-RU" sz="2800" i="1" dirty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2800" dirty="0" smtClean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обращений, поступивших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01.01. по 3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.0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6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</a:t>
            </a:r>
            <a:r>
              <a:rPr lang="en-US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6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года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сравнению с количеством обращений,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01.01. по 3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.0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6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</a:t>
            </a:r>
            <a:r>
              <a:rPr lang="en-US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5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года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endParaRPr lang="ru-RU" sz="2500" b="1" i="1" dirty="0" smtClean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45137545"/>
              </p:ext>
            </p:extLst>
          </p:nvPr>
        </p:nvGraphicFramePr>
        <p:xfrm>
          <a:off x="915988" y="2036763"/>
          <a:ext cx="7878762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 поступивших  с  01 января по  3</a:t>
            </a:r>
            <a:r>
              <a:rPr lang="en-US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 </a:t>
            </a:r>
            <a:r>
              <a:rPr lang="en-US" sz="25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июня 2016 года</a:t>
            </a: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04649229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с 01 января по 30 июня 201</a:t>
            </a:r>
            <a:r>
              <a:rPr lang="ru-RU" sz="25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5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года</a:t>
            </a: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93343968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 ,поступивших 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 января по 30 июня 2016 года  с распределением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районам Камчатского края.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6806927"/>
              </p:ext>
            </p:extLst>
          </p:nvPr>
        </p:nvGraphicFramePr>
        <p:xfrm>
          <a:off x="457200" y="1600200"/>
          <a:ext cx="818676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Доли тем в общем количестве вопросов, содержащихся в обращениях граждан, поступивших с 01 января по 30 июня 2016 года.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426196"/>
              </p:ext>
            </p:extLst>
          </p:nvPr>
        </p:nvGraphicFramePr>
        <p:xfrm>
          <a:off x="457200" y="714356"/>
          <a:ext cx="822960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Результаты рассмотрения</a:t>
            </a:r>
            <a:b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 обращений граждан</a:t>
            </a:r>
            <a:endParaRPr lang="ru-RU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8148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120</Words>
  <Application>Microsoft Office PowerPoint</Application>
  <PresentationFormat>Экран (4:3)</PresentationFormat>
  <Paragraphs>25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Информационно-статистический обзор обращений граждан, поступивших в 1квартале 2016 года</vt:lpstr>
      <vt:lpstr>И Н Ф О Р М А Ц И Я о работе с обращениями  граждан, поступившими в Министерство строительства Камчатского края</vt:lpstr>
      <vt:lpstr>Количество обращений, поступивших  с 01.01. по 30.06.2016 года  по сравнению с количеством обращений,  поступивших  с 01.01. по 30.06.2015 года </vt:lpstr>
      <vt:lpstr>Соотношение письменных и устных обращений поступивших  с  01 января по  30  июня 2016 года</vt:lpstr>
      <vt:lpstr>Соотношение письменных и устных обращений поступивших  с 01 января по 30 июня 2015 года</vt:lpstr>
      <vt:lpstr>Количество обращений ,поступивших   с 01 января по 30 июня 2016 года  с распределением  по районам Камчатского края. </vt:lpstr>
      <vt:lpstr>Доли тем в общем количестве вопросов, содержащихся в обращениях граждан, поступивших с 01 января по 30 июня 2016 года. </vt:lpstr>
      <vt:lpstr>Результаты рассмотрения  обращений граждан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Доли тем в общем количестве вопросов, содержащихся в обращениях граждан, поступивших в первом квартале 2011 года</dc:title>
  <dc:creator>TabakarSS</dc:creator>
  <cp:lastModifiedBy>Тягнирядно Ульяна Геннадьевна</cp:lastModifiedBy>
  <cp:revision>83</cp:revision>
  <dcterms:created xsi:type="dcterms:W3CDTF">2011-04-11T00:21:11Z</dcterms:created>
  <dcterms:modified xsi:type="dcterms:W3CDTF">2016-07-25T05:08:32Z</dcterms:modified>
</cp:coreProperties>
</file>