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1" r:id="rId2"/>
    <p:sldId id="260" r:id="rId3"/>
    <p:sldId id="263" r:id="rId4"/>
    <p:sldId id="265" r:id="rId5"/>
    <p:sldId id="269" r:id="rId6"/>
    <p:sldId id="266" r:id="rId7"/>
    <p:sldId id="267" r:id="rId8"/>
    <p:sldId id="25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65" autoAdjust="0"/>
  </p:normalViewPr>
  <p:slideViewPr>
    <p:cSldViewPr>
      <p:cViewPr>
        <p:scale>
          <a:sx n="117" d="100"/>
          <a:sy n="117" d="100"/>
        </p:scale>
        <p:origin x="-146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15"/>
      <c:hPercent val="51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679767103347894E-2"/>
          <c:y val="2.7439024390243975E-2"/>
          <c:w val="0.81077147016011886"/>
          <c:h val="0.8871951219512194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2018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0"/>
              <c:layout>
                <c:manualLayout>
                  <c:x val="1.391698262829413E-2"/>
                  <c:y val="-0.1049614485923780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Лист1!$B$2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2914836888530567E-3"/>
                  <c:y val="-9.803710365238124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Лист1!$B$3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1623296"/>
        <c:axId val="101624832"/>
        <c:axId val="0"/>
      </c:bar3DChart>
      <c:catAx>
        <c:axId val="101623296"/>
        <c:scaling>
          <c:orientation val="minMax"/>
        </c:scaling>
        <c:delete val="1"/>
        <c:axPos val="b"/>
        <c:majorTickMark val="out"/>
        <c:minorTickMark val="none"/>
        <c:tickLblPos val="nextTo"/>
        <c:crossAx val="101624832"/>
        <c:crossesAt val="0"/>
        <c:auto val="1"/>
        <c:lblAlgn val="ctr"/>
        <c:lblOffset val="100"/>
        <c:noMultiLvlLbl val="0"/>
      </c:catAx>
      <c:valAx>
        <c:axId val="101624832"/>
        <c:scaling>
          <c:orientation val="minMax"/>
          <c:max val="120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101623296"/>
        <c:crosses val="autoZero"/>
        <c:crossBetween val="between"/>
        <c:majorUnit val="10"/>
      </c:valAx>
    </c:plotArea>
    <c:legend>
      <c:legendPos val="r"/>
      <c:layout>
        <c:manualLayout>
          <c:xMode val="edge"/>
          <c:yMode val="edge"/>
          <c:x val="0.87975115887496069"/>
          <c:y val="0.38836765596608225"/>
          <c:w val="0.11603828114112372"/>
          <c:h val="0.3449030890369486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15"/>
      <c:hPercent val="51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679767103347894E-2"/>
          <c:y val="2.7439024390243906E-2"/>
          <c:w val="0.8107714701601193"/>
          <c:h val="0.8871951219512177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устные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91698262829413E-2"/>
                  <c:y val="-0.104961448592378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письменные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2914836888530593E-3"/>
                  <c:y val="-9.80371036523811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Лист1!$B$3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4915200"/>
        <c:axId val="4916736"/>
        <c:axId val="0"/>
      </c:bar3DChart>
      <c:catAx>
        <c:axId val="4915200"/>
        <c:scaling>
          <c:orientation val="minMax"/>
        </c:scaling>
        <c:delete val="1"/>
        <c:axPos val="b"/>
        <c:majorTickMark val="out"/>
        <c:minorTickMark val="none"/>
        <c:tickLblPos val="nextTo"/>
        <c:crossAx val="4916736"/>
        <c:crosses val="autoZero"/>
        <c:auto val="1"/>
        <c:lblAlgn val="ctr"/>
        <c:lblOffset val="100"/>
        <c:noMultiLvlLbl val="0"/>
      </c:catAx>
      <c:valAx>
        <c:axId val="49167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49152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715912166260717"/>
          <c:y val="0.38836765596608241"/>
          <c:w val="0.19284087833739291"/>
          <c:h val="0.1779179285281651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15"/>
      <c:hPercent val="51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679767103347894E-2"/>
          <c:y val="2.7439024390243906E-2"/>
          <c:w val="0.81077147016011974"/>
          <c:h val="0.88719512195121741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устные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91698262829413E-2"/>
                  <c:y val="-0.104961448592378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письменные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2914836888530619E-3"/>
                  <c:y val="-9.80371036523811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Лист1!$B$3</c:f>
              <c:numCache>
                <c:formatCode>General</c:formatCode>
                <c:ptCount val="1"/>
                <c:pt idx="0">
                  <c:v>66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54665984"/>
        <c:axId val="54667520"/>
        <c:axId val="0"/>
      </c:bar3DChart>
      <c:catAx>
        <c:axId val="54665984"/>
        <c:scaling>
          <c:orientation val="minMax"/>
        </c:scaling>
        <c:delete val="1"/>
        <c:axPos val="b"/>
        <c:majorTickMark val="out"/>
        <c:minorTickMark val="none"/>
        <c:tickLblPos val="nextTo"/>
        <c:crossAx val="54667520"/>
        <c:crosses val="autoZero"/>
        <c:auto val="1"/>
        <c:lblAlgn val="ctr"/>
        <c:lblOffset val="100"/>
        <c:noMultiLvlLbl val="0"/>
      </c:catAx>
      <c:valAx>
        <c:axId val="546675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546659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715912166260717"/>
          <c:y val="0.38836765596608253"/>
          <c:w val="0.19284087833739291"/>
          <c:h val="0.1779179285281652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2018</a:t>
            </a:r>
            <a:endParaRPr lang="ru-RU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8.6350458777006797E-2"/>
          <c:y val="0.15812678981246669"/>
          <c:w val="0.78273801889537364"/>
          <c:h val="0.4542392414608778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cat>
            <c:strRef>
              <c:f>Лист1!$A$2:$A$7</c:f>
              <c:strCache>
                <c:ptCount val="6"/>
                <c:pt idx="0">
                  <c:v>Петропавловск-Камчатский городской округ</c:v>
                </c:pt>
                <c:pt idx="1">
                  <c:v>Елизовский МР</c:v>
                </c:pt>
                <c:pt idx="2">
                  <c:v>Усть-Большерецкий МР</c:v>
                </c:pt>
                <c:pt idx="3">
                  <c:v>с. Ковран</c:v>
                </c:pt>
                <c:pt idx="4">
                  <c:v>Усть-Камчатский МР</c:v>
                </c:pt>
                <c:pt idx="5">
                  <c:v>с. Тигиль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997376"/>
        <c:axId val="54998912"/>
      </c:lineChart>
      <c:catAx>
        <c:axId val="549973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aseline="0">
                <a:solidFill>
                  <a:schemeClr val="tx2"/>
                </a:solidFill>
              </a:defRPr>
            </a:pPr>
            <a:endParaRPr lang="ru-RU"/>
          </a:p>
        </c:txPr>
        <c:crossAx val="54998912"/>
        <c:crosses val="autoZero"/>
        <c:auto val="1"/>
        <c:lblAlgn val="ctr"/>
        <c:lblOffset val="100"/>
        <c:noMultiLvlLbl val="0"/>
      </c:catAx>
      <c:valAx>
        <c:axId val="549989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49973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2.6426241465856325E-2"/>
          <c:w val="1"/>
          <c:h val="0.5554820547471492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Лист1!$A$2:$A$12</c:f>
              <c:strCache>
                <c:ptCount val="3"/>
                <c:pt idx="1">
                  <c:v>О переселении из ветхого и аварийного жилья</c:v>
                </c:pt>
                <c:pt idx="2">
                  <c:v>Вопросы ипотечного кредитования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1">
                  <c:v>7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</c:spPr>
    </c:plotArea>
    <c:legend>
      <c:legendPos val="b"/>
      <c:layout>
        <c:manualLayout>
          <c:xMode val="edge"/>
          <c:yMode val="edge"/>
          <c:x val="1.2802809371050886E-2"/>
          <c:y val="0.59501472832613056"/>
          <c:w val="0.98719719062894917"/>
          <c:h val="0.40498520861912896"/>
        </c:manualLayout>
      </c:layout>
      <c:overlay val="0"/>
      <c:txPr>
        <a:bodyPr/>
        <a:lstStyle/>
        <a:p>
          <a:pPr>
            <a:defRPr sz="1200" baseline="0">
              <a:solidFill>
                <a:schemeClr val="tx1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рассмотрено</c:v>
                </c:pt>
                <c:pt idx="1">
                  <c:v>в процессе рассмотрения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/>
      <c:overlay val="0"/>
      <c:txPr>
        <a:bodyPr/>
        <a:lstStyle/>
        <a:p>
          <a:pPr>
            <a:defRPr>
              <a:solidFill>
                <a:schemeClr val="tx2">
                  <a:lumMod val="75000"/>
                </a:schemeClr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C5A8B2-0A67-42FF-862A-004858D7D979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80FF8-E2F2-4F1B-BC94-6034A70108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373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9C00A5-F5E6-4547-8660-E49EB485DB2C}" type="slidenum">
              <a:rPr lang="ru-RU"/>
              <a:pPr/>
              <a:t>1</a:t>
            </a:fld>
            <a:endParaRPr lang="ru-RU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9C00A5-F5E6-4547-8660-E49EB485DB2C}" type="slidenum">
              <a:rPr lang="ru-RU"/>
              <a:pPr/>
              <a:t>2</a:t>
            </a:fld>
            <a:endParaRPr lang="ru-RU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DC06D3-159B-4D23-A284-9C1327DA797B}" type="slidenum">
              <a:rPr lang="ru-RU"/>
              <a:pPr/>
              <a:t>3</a:t>
            </a:fld>
            <a:endParaRPr lang="ru-RU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DC06D3-159B-4D23-A284-9C1327DA797B}" type="slidenum">
              <a:rPr lang="ru-RU"/>
              <a:pPr/>
              <a:t>4</a:t>
            </a:fld>
            <a:endParaRPr lang="ru-RU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DC06D3-159B-4D23-A284-9C1327DA797B}" type="slidenum">
              <a:rPr lang="ru-RU"/>
              <a:pPr/>
              <a:t>5</a:t>
            </a:fld>
            <a:endParaRPr lang="ru-RU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5E415-8FB6-42A7-AFD7-5E63E8D6E83B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05800" cy="4440246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40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Информационно-статистический обзор обращений граждан, поступивших в 1квартале </a:t>
            </a:r>
            <a:r>
              <a:rPr lang="ru-RU" sz="40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201</a:t>
            </a:r>
            <a:r>
              <a:rPr lang="en-US" sz="4000" b="1" i="1" dirty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8</a:t>
            </a:r>
            <a:r>
              <a:rPr lang="ru-RU" sz="40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года</a:t>
            </a:r>
            <a:endParaRPr lang="ru-RU" sz="4000" b="1" i="1" dirty="0" smtClean="0">
              <a:solidFill>
                <a:schemeClr val="accent1">
                  <a:lumMod val="75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05800" cy="2297106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И Н Ф О Р М А Ц И Я</a:t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о работе с обращениями  граждан, поступившими в Министерство строительства Камчатского края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048000"/>
            <a:ext cx="8534400" cy="3381396"/>
          </a:xfrm>
        </p:spPr>
        <p:txBody>
          <a:bodyPr>
            <a:normAutofit/>
          </a:bodyPr>
          <a:lstStyle/>
          <a:p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С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01.01.201</a:t>
            </a:r>
            <a:r>
              <a:rPr lang="en-US" sz="2800" i="1" dirty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8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по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0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.03.201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8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года в Министерство поступило  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9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обращени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й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граждан</a:t>
            </a:r>
            <a:endParaRPr lang="ru-RU" sz="2800" i="1" dirty="0" smtClean="0">
              <a:solidFill>
                <a:schemeClr val="tx2"/>
              </a:solidFill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ru-RU" sz="2800" i="1" dirty="0" smtClean="0">
              <a:solidFill>
                <a:schemeClr val="tx2"/>
              </a:solidFill>
              <a:latin typeface="Cambria Math" pitchFamily="18" charset="0"/>
              <a:ea typeface="Cambria Math" pitchFamily="18" charset="0"/>
            </a:endParaRPr>
          </a:p>
          <a:p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За аналогичный период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201</a:t>
            </a:r>
            <a:r>
              <a:rPr lang="ru-RU" sz="2800" i="1" dirty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7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года поступило   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7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обращений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граждан</a:t>
            </a:r>
          </a:p>
          <a:p>
            <a:pPr>
              <a:buNone/>
            </a:pPr>
            <a:endParaRPr lang="ru-RU" sz="2800" i="1" dirty="0" smtClean="0">
              <a:solidFill>
                <a:schemeClr val="tx2"/>
              </a:solidFill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ru-RU" sz="2800" i="1" dirty="0">
              <a:solidFill>
                <a:schemeClr val="tx2"/>
              </a:solidFill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ru-RU" sz="2800" dirty="0" smtClean="0">
              <a:solidFill>
                <a:srgbClr val="66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Количество обращений, поступивших </a:t>
            </a:r>
            <a:b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 01.01. по 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30.03.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2018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года </a:t>
            </a:r>
            <a:b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 сравнению с количеством обращений, </a:t>
            </a:r>
            <a:b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поступивших  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 01.01. по 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31.03.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2017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года</a:t>
            </a:r>
            <a:b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endParaRPr lang="ru-RU" sz="2500" b="1" i="1" dirty="0" smtClean="0">
              <a:solidFill>
                <a:schemeClr val="accent1">
                  <a:lumMod val="75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graphicFrame>
        <p:nvGraphicFramePr>
          <p:cNvPr id="4" name="Object 1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84697859"/>
              </p:ext>
            </p:extLst>
          </p:nvPr>
        </p:nvGraphicFramePr>
        <p:xfrm>
          <a:off x="915988" y="2036763"/>
          <a:ext cx="7878762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Соотношение письменных и устных обращений поступивших  с  01 января по 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30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марта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2018года</a:t>
            </a:r>
            <a:endParaRPr lang="ru-RU" sz="2500" b="1" i="1" dirty="0" smtClean="0">
              <a:solidFill>
                <a:schemeClr val="accent1">
                  <a:lumMod val="75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graphicFrame>
        <p:nvGraphicFramePr>
          <p:cNvPr id="4" name="Object 1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83367361"/>
              </p:ext>
            </p:extLst>
          </p:nvPr>
        </p:nvGraphicFramePr>
        <p:xfrm>
          <a:off x="214282" y="2000240"/>
          <a:ext cx="857256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Соотношение письменных и устных обращений</a:t>
            </a:r>
            <a:b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поступивших  с 01 января по 31 марта 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2017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года</a:t>
            </a:r>
          </a:p>
        </p:txBody>
      </p:sp>
      <p:graphicFrame>
        <p:nvGraphicFramePr>
          <p:cNvPr id="4" name="Object 1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47143751"/>
              </p:ext>
            </p:extLst>
          </p:nvPr>
        </p:nvGraphicFramePr>
        <p:xfrm>
          <a:off x="214282" y="2000240"/>
          <a:ext cx="857256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Количество обращений ,поступивших  </a:t>
            </a:r>
            <a:b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 01 января по 30 июня 2016 года  с распределением </a:t>
            </a:r>
            <a:b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 районам Камчатского края. </a:t>
            </a:r>
            <a:endParaRPr lang="ru-RU" sz="2300" b="1" dirty="0">
              <a:solidFill>
                <a:schemeClr val="accent1">
                  <a:lumMod val="75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16972193"/>
              </p:ext>
            </p:extLst>
          </p:nvPr>
        </p:nvGraphicFramePr>
        <p:xfrm>
          <a:off x="457200" y="1600200"/>
          <a:ext cx="8186766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Доли тем в общем количестве вопросов, содержащихся в обращениях граждан, поступивших с 01 января по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30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марта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2018 года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. </a:t>
            </a:r>
            <a:endParaRPr lang="ru-RU" sz="1800" b="1" dirty="0">
              <a:solidFill>
                <a:schemeClr val="accent1">
                  <a:lumMod val="75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9523494"/>
              </p:ext>
            </p:extLst>
          </p:nvPr>
        </p:nvGraphicFramePr>
        <p:xfrm>
          <a:off x="457200" y="714356"/>
          <a:ext cx="8229600" cy="5857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dirty="0" smtClean="0">
                <a:solidFill>
                  <a:schemeClr val="accent1">
                    <a:lumMod val="75000"/>
                  </a:schemeClr>
                </a:solidFill>
              </a:rPr>
              <a:t>Результаты рассмотрения</a:t>
            </a:r>
            <a:br>
              <a:rPr lang="ru-RU" sz="3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000" dirty="0" smtClean="0">
                <a:solidFill>
                  <a:schemeClr val="accent1">
                    <a:lumMod val="75000"/>
                  </a:schemeClr>
                </a:solidFill>
              </a:rPr>
              <a:t> обращений граждан</a:t>
            </a:r>
            <a:endParaRPr lang="ru-RU" sz="30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984305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</TotalTime>
  <Words>107</Words>
  <Application>Microsoft Office PowerPoint</Application>
  <PresentationFormat>Экран (4:3)</PresentationFormat>
  <Paragraphs>24</Paragraphs>
  <Slides>8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Информационно-статистический обзор обращений граждан, поступивших в 1квартале 2018года</vt:lpstr>
      <vt:lpstr>И Н Ф О Р М А Ц И Я о работе с обращениями  граждан, поступившими в Министерство строительства Камчатского края</vt:lpstr>
      <vt:lpstr>Количество обращений, поступивших  с 01.01. по 30.03.2018 года  по сравнению с количеством обращений,  поступивших  с 01.01. по 31.03.2017 года </vt:lpstr>
      <vt:lpstr>Соотношение письменных и устных обращений поступивших  с  01 января по  30 марта 2018года</vt:lpstr>
      <vt:lpstr>Соотношение письменных и устных обращений поступивших  с 01 января по 31 марта  2017 года</vt:lpstr>
      <vt:lpstr>Количество обращений ,поступивших   с 01 января по 30 июня 2016 года  с распределением  по районам Камчатского края. </vt:lpstr>
      <vt:lpstr>Доли тем в общем количестве вопросов, содержащихся в обращениях граждан, поступивших с 01 января по 30 марта 2018 года. </vt:lpstr>
      <vt:lpstr>Результаты рассмотрения  обращений граждан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Доли тем в общем количестве вопросов, содержащихся в обращениях граждан, поступивших в первом квартале 2011 года</dc:title>
  <dc:creator>TabakarSS</dc:creator>
  <cp:lastModifiedBy>Тягнирядно Ульяна Геннадьевна</cp:lastModifiedBy>
  <cp:revision>87</cp:revision>
  <dcterms:created xsi:type="dcterms:W3CDTF">2011-04-11T00:21:11Z</dcterms:created>
  <dcterms:modified xsi:type="dcterms:W3CDTF">2018-03-30T01:47:33Z</dcterms:modified>
</cp:coreProperties>
</file>