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1" r:id="rId2"/>
    <p:sldId id="260" r:id="rId3"/>
    <p:sldId id="263" r:id="rId4"/>
    <p:sldId id="265" r:id="rId5"/>
    <p:sldId id="269" r:id="rId6"/>
    <p:sldId id="266" r:id="rId7"/>
    <p:sldId id="271" r:id="rId8"/>
    <p:sldId id="25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65" autoAdjust="0"/>
  </p:normalViewPr>
  <p:slideViewPr>
    <p:cSldViewPr>
      <p:cViewPr varScale="1">
        <p:scale>
          <a:sx n="66" d="100"/>
          <a:sy n="66" d="100"/>
        </p:scale>
        <p:origin x="-43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view3D>
      <c:rotX val="15"/>
      <c:hPercent val="51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0718645898937E-2"/>
          <c:y val="4.1626539471027672E-2"/>
          <c:w val="0.81077147016011952"/>
          <c:h val="0.8871951219512194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91698262829413E-2"/>
                  <c:y val="-0.104961448592378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Лист1!$B$2</c:f>
              <c:numCache>
                <c:formatCode>General</c:formatCode>
                <c:ptCount val="1"/>
                <c:pt idx="0">
                  <c:v>202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2014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2914836888530636E-3"/>
                  <c:y val="-9.80371036523812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Лист1!$B$3</c:f>
              <c:numCache>
                <c:formatCode>General</c:formatCode>
                <c:ptCount val="1"/>
                <c:pt idx="0">
                  <c:v>161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4922496"/>
        <c:axId val="184924032"/>
        <c:axId val="0"/>
      </c:bar3DChart>
      <c:catAx>
        <c:axId val="184922496"/>
        <c:scaling>
          <c:orientation val="minMax"/>
        </c:scaling>
        <c:delete val="1"/>
        <c:axPos val="b"/>
        <c:majorTickMark val="out"/>
        <c:minorTickMark val="none"/>
        <c:tickLblPos val="nextTo"/>
        <c:crossAx val="184924032"/>
        <c:crossesAt val="0"/>
        <c:auto val="1"/>
        <c:lblAlgn val="ctr"/>
        <c:lblOffset val="100"/>
        <c:noMultiLvlLbl val="0"/>
      </c:catAx>
      <c:valAx>
        <c:axId val="184924032"/>
        <c:scaling>
          <c:orientation val="minMax"/>
        </c:scaling>
        <c:delete val="0"/>
        <c:axPos val="l"/>
        <c:majorGridlines/>
        <c:min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184922496"/>
        <c:crosses val="autoZero"/>
        <c:crossBetween val="between"/>
      </c:valAx>
    </c:plotArea>
    <c:legend>
      <c:legendPos val="r"/>
      <c:legendEntry>
        <c:idx val="1"/>
        <c:txPr>
          <a:bodyPr/>
          <a:lstStyle/>
          <a:p>
            <a:pPr>
              <a:defRPr>
                <a:solidFill>
                  <a:schemeClr val="tx2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87975115887496069"/>
          <c:y val="0.38836765596608247"/>
          <c:w val="0.11603828114112376"/>
          <c:h val="0.34490308903694894"/>
        </c:manualLayout>
      </c:layout>
      <c:overlay val="0"/>
      <c:txPr>
        <a:bodyPr/>
        <a:lstStyle/>
        <a:p>
          <a:pPr>
            <a:defRPr>
              <a:solidFill>
                <a:schemeClr val="accent2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6">
        <a:lumMod val="20000"/>
        <a:lumOff val="80000"/>
      </a:schemeClr>
    </a:solidFill>
    <a:ln>
      <a:solidFill>
        <a:schemeClr val="accent2"/>
      </a:solidFill>
    </a:ln>
  </c:spPr>
  <c:txPr>
    <a:bodyPr/>
    <a:lstStyle/>
    <a:p>
      <a:pPr>
        <a:defRPr sz="1800">
          <a:solidFill>
            <a:schemeClr val="tx2"/>
          </a:solidFill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view3D>
      <c:rotX val="15"/>
      <c:hPercent val="51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9679767103347894E-2"/>
          <c:y val="2.7439024390243906E-2"/>
          <c:w val="0.81077147016011986"/>
          <c:h val="0.887195121951217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устные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91698262829413E-2"/>
                  <c:y val="-0.104961448592378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письменные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2914836888530636E-3"/>
                  <c:y val="-9.80371036523811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Лист1!$B$3</c:f>
              <c:numCache>
                <c:formatCode>General</c:formatCode>
                <c:ptCount val="1"/>
                <c:pt idx="0">
                  <c:v>201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85055488"/>
        <c:axId val="185057280"/>
        <c:axId val="0"/>
      </c:bar3DChart>
      <c:catAx>
        <c:axId val="185055488"/>
        <c:scaling>
          <c:orientation val="minMax"/>
        </c:scaling>
        <c:delete val="1"/>
        <c:axPos val="b"/>
        <c:majorTickMark val="out"/>
        <c:minorTickMark val="none"/>
        <c:tickLblPos val="nextTo"/>
        <c:crossAx val="185057280"/>
        <c:crosses val="autoZero"/>
        <c:auto val="1"/>
        <c:lblAlgn val="ctr"/>
        <c:lblOffset val="100"/>
        <c:noMultiLvlLbl val="0"/>
      </c:catAx>
      <c:valAx>
        <c:axId val="1850572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1850554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715912166260717"/>
          <c:y val="0.38836765596608264"/>
          <c:w val="0.19284087833739291"/>
          <c:h val="0.1779179285281652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view3D>
      <c:rotX val="15"/>
      <c:hPercent val="51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9679767103347894E-2"/>
          <c:y val="2.7439024390243906E-2"/>
          <c:w val="0.8107714701601203"/>
          <c:h val="0.8871951219512170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устные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91698262829413E-2"/>
                  <c:y val="-0.104961448592378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Лист1!$B$2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письменные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2914836888530671E-3"/>
                  <c:y val="-9.80371036523811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Лист1!$B$3</c:f>
              <c:numCache>
                <c:formatCode>General</c:formatCode>
                <c:ptCount val="1"/>
                <c:pt idx="0">
                  <c:v>146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99000832"/>
        <c:axId val="199002368"/>
        <c:axId val="0"/>
      </c:bar3DChart>
      <c:catAx>
        <c:axId val="199000832"/>
        <c:scaling>
          <c:orientation val="minMax"/>
        </c:scaling>
        <c:delete val="1"/>
        <c:axPos val="b"/>
        <c:majorTickMark val="out"/>
        <c:minorTickMark val="none"/>
        <c:tickLblPos val="nextTo"/>
        <c:crossAx val="199002368"/>
        <c:crosses val="autoZero"/>
        <c:auto val="1"/>
        <c:lblAlgn val="ctr"/>
        <c:lblOffset val="100"/>
        <c:noMultiLvlLbl val="0"/>
      </c:catAx>
      <c:valAx>
        <c:axId val="1990023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1990008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715912166260717"/>
          <c:y val="0.38836765596608286"/>
          <c:w val="0.19284087833739291"/>
          <c:h val="0.1779179285281653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35045877700688E-2"/>
          <c:y val="0.15812678981246686"/>
          <c:w val="0.78273801889537364"/>
          <c:h val="0.45423924146087774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marker>
            <c:symbol val="none"/>
          </c:marker>
          <c:cat>
            <c:strRef>
              <c:f>Лист1!$A$2:$A$20</c:f>
              <c:strCache>
                <c:ptCount val="19"/>
                <c:pt idx="0">
                  <c:v>Петропавловск-Камчатский городской округ</c:v>
                </c:pt>
                <c:pt idx="1">
                  <c:v>Елизовский муниципальный район</c:v>
                </c:pt>
                <c:pt idx="2">
                  <c:v>Усть-Камчатский муниципальный район</c:v>
                </c:pt>
                <c:pt idx="3">
                  <c:v>Тигильский муниципальный район</c:v>
                </c:pt>
                <c:pt idx="4">
                  <c:v>Пенжинский муниципальный район</c:v>
                </c:pt>
                <c:pt idx="5">
                  <c:v>Вилючинский городской округ</c:v>
                </c:pt>
                <c:pt idx="6">
                  <c:v>Мильковский муниципальный район</c:v>
                </c:pt>
                <c:pt idx="7">
                  <c:v>Анавгайское с.п.</c:v>
                </c:pt>
                <c:pt idx="8">
                  <c:v>Приморский край</c:v>
                </c:pt>
                <c:pt idx="9">
                  <c:v>Усть-Большерецкое с.п.</c:v>
                </c:pt>
                <c:pt idx="10">
                  <c:v>с. Тымлат</c:v>
                </c:pt>
                <c:pt idx="11">
                  <c:v>г. Москва</c:v>
                </c:pt>
                <c:pt idx="12">
                  <c:v>п. Раздольный </c:v>
                </c:pt>
                <c:pt idx="13">
                  <c:v>п. Термальный</c:v>
                </c:pt>
                <c:pt idx="14">
                  <c:v>с. Манилы </c:v>
                </c:pt>
                <c:pt idx="15">
                  <c:v>г. Уфа</c:v>
                </c:pt>
                <c:pt idx="16">
                  <c:v>п. Вулканный</c:v>
                </c:pt>
                <c:pt idx="17">
                  <c:v>п. Козыревск</c:v>
                </c:pt>
                <c:pt idx="18">
                  <c:v>с. Тиличики</c:v>
                </c:pt>
              </c:strCache>
            </c:strRef>
          </c:cat>
          <c:val>
            <c:numRef>
              <c:f>Лист1!$B$2:$B$20</c:f>
              <c:numCache>
                <c:formatCode>General</c:formatCode>
                <c:ptCount val="19"/>
                <c:pt idx="0">
                  <c:v>166</c:v>
                </c:pt>
                <c:pt idx="1">
                  <c:v>5</c:v>
                </c:pt>
                <c:pt idx="2">
                  <c:v>5</c:v>
                </c:pt>
                <c:pt idx="3">
                  <c:v>1</c:v>
                </c:pt>
                <c:pt idx="4">
                  <c:v>1</c:v>
                </c:pt>
                <c:pt idx="5">
                  <c:v>3</c:v>
                </c:pt>
                <c:pt idx="6">
                  <c:v>2</c:v>
                </c:pt>
                <c:pt idx="7">
                  <c:v>1</c:v>
                </c:pt>
                <c:pt idx="8">
                  <c:v>3</c:v>
                </c:pt>
                <c:pt idx="9">
                  <c:v>3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2</c:v>
                </c:pt>
                <c:pt idx="15">
                  <c:v>2</c:v>
                </c:pt>
                <c:pt idx="16">
                  <c:v>1</c:v>
                </c:pt>
                <c:pt idx="17">
                  <c:v>1</c:v>
                </c:pt>
                <c:pt idx="18">
                  <c:v>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9434624"/>
        <c:axId val="199436160"/>
      </c:lineChart>
      <c:catAx>
        <c:axId val="1994346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aseline="0">
                <a:solidFill>
                  <a:schemeClr val="tx2"/>
                </a:solidFill>
              </a:defRPr>
            </a:pPr>
            <a:endParaRPr lang="ru-RU"/>
          </a:p>
        </c:txPr>
        <c:crossAx val="199436160"/>
        <c:crosses val="autoZero"/>
        <c:auto val="1"/>
        <c:lblAlgn val="ctr"/>
        <c:lblOffset val="100"/>
        <c:noMultiLvlLbl val="0"/>
      </c:catAx>
      <c:valAx>
        <c:axId val="1994361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943462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2.6426241465856332E-2"/>
          <c:w val="1"/>
          <c:h val="0.5554820547471491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Лист1!$A$2:$A$16</c:f>
              <c:strCache>
                <c:ptCount val="15"/>
                <c:pt idx="0">
                  <c:v>Сейсмоусиление зданий</c:v>
                </c:pt>
                <c:pt idx="1">
                  <c:v>Переселение из ветхого и аварийного жилья</c:v>
                </c:pt>
                <c:pt idx="2">
                  <c:v>О заработной плате </c:v>
                </c:pt>
                <c:pt idx="3">
                  <c:v>коммерческое предложение</c:v>
                </c:pt>
                <c:pt idx="4">
                  <c:v>Вопросы законодательства </c:v>
                </c:pt>
                <c:pt idx="5">
                  <c:v>строительные недоделки</c:v>
                </c:pt>
                <c:pt idx="6">
                  <c:v>о перспективах строительства</c:v>
                </c:pt>
                <c:pt idx="7">
                  <c:v>о ценообразовании в строительстве</c:v>
                </c:pt>
                <c:pt idx="8">
                  <c:v>о трудостройстве</c:v>
                </c:pt>
                <c:pt idx="9">
                  <c:v>о проектной деятельности</c:v>
                </c:pt>
                <c:pt idx="10">
                  <c:v>вопросы ипотечного кредитования</c:v>
                </c:pt>
                <c:pt idx="11">
                  <c:v>о получении целевого направления в ВУЗ</c:v>
                </c:pt>
                <c:pt idx="12">
                  <c:v>О завершении кап. Ремонта</c:v>
                </c:pt>
                <c:pt idx="13">
                  <c:v>Об оказании содействия воссоздания Храма</c:v>
                </c:pt>
                <c:pt idx="14">
                  <c:v>О предоставлении информации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6</c:v>
                </c:pt>
                <c:pt idx="1">
                  <c:v>21</c:v>
                </c:pt>
                <c:pt idx="2">
                  <c:v>4</c:v>
                </c:pt>
                <c:pt idx="3">
                  <c:v>8</c:v>
                </c:pt>
                <c:pt idx="4">
                  <c:v>10</c:v>
                </c:pt>
                <c:pt idx="5">
                  <c:v>97</c:v>
                </c:pt>
                <c:pt idx="6">
                  <c:v>20</c:v>
                </c:pt>
                <c:pt idx="7">
                  <c:v>4</c:v>
                </c:pt>
                <c:pt idx="8">
                  <c:v>1</c:v>
                </c:pt>
                <c:pt idx="9">
                  <c:v>4</c:v>
                </c:pt>
                <c:pt idx="10">
                  <c:v>19</c:v>
                </c:pt>
                <c:pt idx="11">
                  <c:v>1</c:v>
                </c:pt>
                <c:pt idx="12">
                  <c:v>4</c:v>
                </c:pt>
                <c:pt idx="13">
                  <c:v>1</c:v>
                </c:pt>
                <c:pt idx="14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</c:spPr>
    </c:plotArea>
    <c:legend>
      <c:legendPos val="b"/>
      <c:layout>
        <c:manualLayout>
          <c:xMode val="edge"/>
          <c:yMode val="edge"/>
          <c:x val="1.2802809371050888E-2"/>
          <c:y val="0.59501472832613056"/>
          <c:w val="0.74734592203752304"/>
          <c:h val="0.39681432782580017"/>
        </c:manualLayout>
      </c:layout>
      <c:overlay val="0"/>
      <c:txPr>
        <a:bodyPr/>
        <a:lstStyle/>
        <a:p>
          <a:pPr>
            <a:defRPr sz="1200" baseline="0"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рассмотрено</c:v>
                </c:pt>
                <c:pt idx="1">
                  <c:v>в процессе рассмотрения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199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/>
      <c:overlay val="0"/>
      <c:txPr>
        <a:bodyPr/>
        <a:lstStyle/>
        <a:p>
          <a:pPr>
            <a:defRPr>
              <a:solidFill>
                <a:schemeClr val="tx2">
                  <a:lumMod val="75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C5A8B2-0A67-42FF-862A-004858D7D979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780FF8-E2F2-4F1B-BC94-6034A70108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643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9C00A5-F5E6-4547-8660-E49EB485DB2C}" type="slidenum">
              <a:rPr lang="ru-RU"/>
              <a:pPr/>
              <a:t>1</a:t>
            </a:fld>
            <a:endParaRPr lang="ru-RU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9C00A5-F5E6-4547-8660-E49EB485DB2C}" type="slidenum">
              <a:rPr lang="ru-RU"/>
              <a:pPr/>
              <a:t>2</a:t>
            </a:fld>
            <a:endParaRPr lang="ru-RU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DC06D3-159B-4D23-A284-9C1327DA797B}" type="slidenum">
              <a:rPr lang="ru-RU"/>
              <a:pPr/>
              <a:t>3</a:t>
            </a:fld>
            <a:endParaRPr lang="ru-RU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DC06D3-159B-4D23-A284-9C1327DA797B}" type="slidenum">
              <a:rPr lang="ru-RU"/>
              <a:pPr/>
              <a:t>4</a:t>
            </a:fld>
            <a:endParaRPr lang="ru-RU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DC06D3-159B-4D23-A284-9C1327DA797B}" type="slidenum">
              <a:rPr lang="ru-RU"/>
              <a:pPr/>
              <a:t>5</a:t>
            </a:fld>
            <a:endParaRPr lang="ru-RU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E415-8FB6-42A7-AFD7-5E63E8D6E83B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34D19-4774-4E6F-89C1-7AB8F90AB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E415-8FB6-42A7-AFD7-5E63E8D6E83B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34D19-4774-4E6F-89C1-7AB8F90AB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E415-8FB6-42A7-AFD7-5E63E8D6E83B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34D19-4774-4E6F-89C1-7AB8F90AB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E415-8FB6-42A7-AFD7-5E63E8D6E83B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34D19-4774-4E6F-89C1-7AB8F90AB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E415-8FB6-42A7-AFD7-5E63E8D6E83B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34D19-4774-4E6F-89C1-7AB8F90AB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E415-8FB6-42A7-AFD7-5E63E8D6E83B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34D19-4774-4E6F-89C1-7AB8F90AB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E415-8FB6-42A7-AFD7-5E63E8D6E83B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34D19-4774-4E6F-89C1-7AB8F90AB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E415-8FB6-42A7-AFD7-5E63E8D6E83B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34D19-4774-4E6F-89C1-7AB8F90AB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E415-8FB6-42A7-AFD7-5E63E8D6E83B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34D19-4774-4E6F-89C1-7AB8F90AB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E415-8FB6-42A7-AFD7-5E63E8D6E83B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34D19-4774-4E6F-89C1-7AB8F90AB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E415-8FB6-42A7-AFD7-5E63E8D6E83B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34D19-4774-4E6F-89C1-7AB8F90AB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5E415-8FB6-42A7-AFD7-5E63E8D6E83B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34D19-4774-4E6F-89C1-7AB8F90AB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74638"/>
            <a:ext cx="8305800" cy="444024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Мониторинг обращений граждан </a:t>
            </a:r>
            <a:b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в Министерство строительства Камчатского </a:t>
            </a:r>
            <a:r>
              <a:rPr lang="ru-RU" sz="4000" b="1" i="1" dirty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края</a:t>
            </a:r>
            <a:br>
              <a:rPr lang="ru-RU" sz="4000" b="1" i="1" dirty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201</a:t>
            </a:r>
            <a:r>
              <a:rPr lang="en-US" sz="40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5</a:t>
            </a: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 год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74638"/>
            <a:ext cx="8305800" cy="2297106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И Н Ф О Р М А Ц И Я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о работе с обращениями  граждан, поступившими в Министерство строительства Камчатского края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2852936"/>
            <a:ext cx="8534400" cy="3381396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</a:rPr>
              <a:t>С 01 января по 31 декабря 201</a:t>
            </a:r>
            <a:r>
              <a:rPr lang="en-US" sz="2800" b="1" i="1" dirty="0" smtClean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</a:rPr>
              <a:t>5</a:t>
            </a:r>
            <a:r>
              <a:rPr lang="ru-RU" sz="2800" b="1" i="1" dirty="0" smtClean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</a:rPr>
              <a:t> года </a:t>
            </a:r>
            <a:r>
              <a:rPr lang="ru-RU" sz="2800" i="1" dirty="0" smtClean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</a:rPr>
              <a:t>в Министерство поступило  </a:t>
            </a:r>
            <a:r>
              <a:rPr lang="en-US" sz="2800" b="1" i="1" dirty="0" smtClean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</a:rPr>
              <a:t>202</a:t>
            </a:r>
            <a:r>
              <a:rPr lang="ru-RU" sz="2800" b="1" i="1" dirty="0" smtClean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800" i="1" dirty="0" smtClean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</a:rPr>
              <a:t>обращени</a:t>
            </a:r>
            <a:r>
              <a:rPr lang="ru-RU" sz="2800" i="1" dirty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</a:rPr>
              <a:t>я</a:t>
            </a:r>
            <a:r>
              <a:rPr lang="ru-RU" sz="2800" i="1" dirty="0" smtClean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</a:rPr>
              <a:t> граждан</a:t>
            </a:r>
          </a:p>
          <a:p>
            <a:r>
              <a:rPr lang="ru-RU" sz="2800" i="1" dirty="0" smtClean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</a:rPr>
              <a:t>За аналогичный период 2014 года поступило                      </a:t>
            </a:r>
            <a:r>
              <a:rPr lang="ru-RU" sz="2800" b="1" i="1" dirty="0" smtClean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</a:rPr>
              <a:t>161 </a:t>
            </a:r>
            <a:r>
              <a:rPr lang="ru-RU" sz="2800" i="1" dirty="0" smtClean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</a:rPr>
              <a:t>обращение граждан</a:t>
            </a:r>
          </a:p>
          <a:p>
            <a:r>
              <a:rPr lang="ru-RU" sz="2800" i="1" dirty="0" smtClean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</a:rPr>
              <a:t>Количество обращений увеличилось в 1,26 раз</a:t>
            </a:r>
          </a:p>
          <a:p>
            <a:pPr>
              <a:buNone/>
            </a:pPr>
            <a:r>
              <a:rPr lang="ru-RU" sz="2800" i="1" dirty="0" smtClean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</a:rPr>
              <a:t>    </a:t>
            </a:r>
            <a:endParaRPr lang="ru-RU" sz="2800" dirty="0" smtClean="0">
              <a:solidFill>
                <a:srgbClr val="66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5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Количество обращений, поступивших  в </a:t>
            </a:r>
            <a:r>
              <a:rPr lang="ru-RU" sz="25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2015г</a:t>
            </a:r>
            <a:r>
              <a:rPr lang="ru-RU" sz="25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.,  </a:t>
            </a:r>
            <a:br>
              <a:rPr lang="ru-RU" sz="25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25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в сравнении с количеством обращений, </a:t>
            </a:r>
            <a:br>
              <a:rPr lang="ru-RU" sz="25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25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поступивших  в </a:t>
            </a:r>
            <a:r>
              <a:rPr lang="ru-RU" sz="25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2014 </a:t>
            </a:r>
            <a:r>
              <a:rPr lang="ru-RU" sz="25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г.</a:t>
            </a:r>
            <a:br>
              <a:rPr lang="ru-RU" sz="25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</a:br>
            <a:endParaRPr lang="ru-RU" sz="2500" b="1" i="1" dirty="0" smtClean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4" name="Object 16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11005306"/>
              </p:ext>
            </p:extLst>
          </p:nvPr>
        </p:nvGraphicFramePr>
        <p:xfrm>
          <a:off x="915988" y="2036763"/>
          <a:ext cx="7878762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5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Соотношение письменных и устных обращений поступивших  с  01 января по  31 декабря 2015года</a:t>
            </a:r>
          </a:p>
        </p:txBody>
      </p:sp>
      <p:graphicFrame>
        <p:nvGraphicFramePr>
          <p:cNvPr id="4" name="Object 16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12747"/>
              </p:ext>
            </p:extLst>
          </p:nvPr>
        </p:nvGraphicFramePr>
        <p:xfrm>
          <a:off x="214282" y="2000240"/>
          <a:ext cx="8572560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5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Соотношение письменных и устных обращений</a:t>
            </a:r>
            <a:br>
              <a:rPr lang="ru-RU" sz="25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25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поступивших  с 01 января  по 31 декабря 2014</a:t>
            </a:r>
          </a:p>
        </p:txBody>
      </p:sp>
      <p:graphicFrame>
        <p:nvGraphicFramePr>
          <p:cNvPr id="4" name="Object 16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87574235"/>
              </p:ext>
            </p:extLst>
          </p:nvPr>
        </p:nvGraphicFramePr>
        <p:xfrm>
          <a:off x="214282" y="2000240"/>
          <a:ext cx="8572560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3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Количество обращений ,поступивших  </a:t>
            </a:r>
            <a:br>
              <a:rPr lang="ru-RU" sz="23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23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с 01 января по 31 декабря 2015 года  с распределением </a:t>
            </a:r>
            <a:br>
              <a:rPr lang="ru-RU" sz="23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2300" b="1" i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по районам Камчатского края. </a:t>
            </a:r>
            <a:endParaRPr lang="ru-RU" sz="2300" b="1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82885192"/>
              </p:ext>
            </p:extLst>
          </p:nvPr>
        </p:nvGraphicFramePr>
        <p:xfrm>
          <a:off x="395536" y="1556792"/>
          <a:ext cx="8186766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79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Доли тем в общем количестве вопросов, содержащихся в обращениях граждан, поступивших с 01 января по 31 декабря 2014 года. 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5422714"/>
              </p:ext>
            </p:extLst>
          </p:nvPr>
        </p:nvGraphicFramePr>
        <p:xfrm>
          <a:off x="457200" y="714356"/>
          <a:ext cx="8229600" cy="5857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 smtClean="0">
                <a:solidFill>
                  <a:schemeClr val="accent1">
                    <a:lumMod val="75000"/>
                  </a:schemeClr>
                </a:solidFill>
              </a:rPr>
              <a:t>Результаты рассмотрения</a:t>
            </a:r>
            <a:br>
              <a:rPr lang="ru-RU" sz="3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000" dirty="0" smtClean="0">
                <a:solidFill>
                  <a:schemeClr val="accent1">
                    <a:lumMod val="75000"/>
                  </a:schemeClr>
                </a:solidFill>
              </a:rPr>
              <a:t> обращений граждан</a:t>
            </a:r>
            <a:endParaRPr lang="ru-RU" sz="30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069146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</TotalTime>
  <Words>108</Words>
  <Application>Microsoft Office PowerPoint</Application>
  <PresentationFormat>Экран (4:3)</PresentationFormat>
  <Paragraphs>23</Paragraphs>
  <Slides>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Мониторинг обращений граждан  в Министерство строительства Камчатского края 2015 год</vt:lpstr>
      <vt:lpstr>И Н Ф О Р М А Ц И Я о работе с обращениями  граждан, поступившими в Министерство строительства Камчатского края</vt:lpstr>
      <vt:lpstr>Количество обращений, поступивших  в 2015г.,   в сравнении с количеством обращений,  поступивших  в 2014 г. </vt:lpstr>
      <vt:lpstr>Соотношение письменных и устных обращений поступивших  с  01 января по  31 декабря 2015года</vt:lpstr>
      <vt:lpstr>Соотношение письменных и устных обращений поступивших  с 01 января  по 31 декабря 2014</vt:lpstr>
      <vt:lpstr>Количество обращений ,поступивших   с 01 января по 31 декабря 2015 года  с распределением  по районам Камчатского края. </vt:lpstr>
      <vt:lpstr>Доли тем в общем количестве вопросов, содержащихся в обращениях граждан, поступивших с 01 января по 31 декабря 2014 года. </vt:lpstr>
      <vt:lpstr>Результаты рассмотрения  обращений граждан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Доли тем в общем количестве вопросов, содержащихся в обращениях граждан, поступивших в первом квартале 2011 года</dc:title>
  <dc:creator>TabakarSS</dc:creator>
  <cp:lastModifiedBy>Тягнирядно Ульяна Геннадьевна</cp:lastModifiedBy>
  <cp:revision>103</cp:revision>
  <dcterms:created xsi:type="dcterms:W3CDTF">2011-04-11T00:21:11Z</dcterms:created>
  <dcterms:modified xsi:type="dcterms:W3CDTF">2016-01-12T21:36:47Z</dcterms:modified>
</cp:coreProperties>
</file>