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77" r:id="rId6"/>
    <p:sldId id="295" r:id="rId7"/>
    <p:sldId id="297" r:id="rId8"/>
    <p:sldId id="298" r:id="rId9"/>
    <p:sldId id="300" r:id="rId10"/>
    <p:sldId id="301" r:id="rId11"/>
    <p:sldId id="319" r:id="rId12"/>
    <p:sldId id="331" r:id="rId13"/>
    <p:sldId id="343" r:id="rId14"/>
    <p:sldId id="344" r:id="rId15"/>
    <p:sldId id="345" r:id="rId16"/>
    <p:sldId id="346" r:id="rId17"/>
    <p:sldId id="348" r:id="rId18"/>
    <p:sldId id="349" r:id="rId19"/>
    <p:sldId id="351" r:id="rId20"/>
    <p:sldId id="363" r:id="rId21"/>
    <p:sldId id="353" r:id="rId22"/>
    <p:sldId id="354" r:id="rId23"/>
    <p:sldId id="362" r:id="rId24"/>
    <p:sldId id="364" r:id="rId25"/>
    <p:sldId id="365" r:id="rId26"/>
    <p:sldId id="358" r:id="rId27"/>
    <p:sldId id="359" r:id="rId28"/>
    <p:sldId id="36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54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28713-F136-49F2-89A0-8DE378DDDAC9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F5D4BA-E74A-4185-8343-0AB1E949EC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4948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106C800E-043F-4DBB-BB1D-592D1B37BCDE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983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87667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EDD6BBC-0D26-475D-AFF1-B9ACB326EFC1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95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9381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1BB08F-205E-4ED4-B876-A1C1C2AF4F46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2545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1BB08F-205E-4ED4-B876-A1C1C2AF4F46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44677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1BB08F-205E-4ED4-B876-A1C1C2AF4F46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6126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DF2BCED-48BA-448F-B202-F5D9E63BAA52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136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8014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40B3ACF-B206-4698-8539-336BF39E7904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146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46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24262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DB09DEC-E0CC-49EC-9E42-AA04B4754097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167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67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9617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859AD8B5-7CC5-4950-960C-AC280A06B93F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81426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26406B3-7C1C-40B5-92B1-C9538B8D18B2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03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4281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2B5CC35C-8FA1-4F0D-9CFA-E958FF7B3A19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13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9770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741561D0-1137-4038-BD59-503040758DD9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34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0096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DD99E4C3-4555-4DDC-8B09-090C8417304A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44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1795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A7EA45B-ED29-47E0-A2C2-1C285363BBBC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64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5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0971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1BB08F-205E-4ED4-B876-A1C1C2AF4F46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53042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1BB08F-205E-4ED4-B876-A1C1C2AF4F46}" type="slidenum">
              <a:rPr lang="ru-RU" altLang="ru-RU">
                <a:latin typeface="Calibri" pitchFamily="32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ru-RU" altLang="ru-RU">
              <a:latin typeface="Calibri" pitchFamily="32" charset="0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7769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Мавлюкеев В.Р. ©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A3A07-BED8-4467-B793-B1A77D3BF4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4022542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4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B5E9867-A11C-473D-AC9A-408A96AB6A38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7127978-38C0-4EBA-934F-DF9F4B13EB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27201" y="1196752"/>
            <a:ext cx="5723468" cy="266429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Методика применения</a:t>
            </a:r>
            <a:br>
              <a:rPr lang="ru-RU" b="1" dirty="0" smtClean="0"/>
            </a:br>
            <a:r>
              <a:rPr lang="ru-RU" b="1" dirty="0" smtClean="0"/>
              <a:t>сметных   норм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/>
              <a:t>введена в действие с 01.02.2017г.</a:t>
            </a:r>
            <a:endParaRPr lang="ru-RU" sz="31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27200" y="3933056"/>
            <a:ext cx="5712179" cy="132756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buSzPct val="80000"/>
            </a:pPr>
            <a:endParaRPr lang="ru-RU" b="1" dirty="0" smtClean="0"/>
          </a:p>
          <a:p>
            <a:pPr>
              <a:lnSpc>
                <a:spcPct val="90000"/>
              </a:lnSpc>
              <a:spcBef>
                <a:spcPct val="0"/>
              </a:spcBef>
              <a:buSzPct val="80000"/>
            </a:pPr>
            <a:r>
              <a:rPr lang="ru-RU" b="1" dirty="0" smtClean="0"/>
              <a:t>Приказ МИНСТРОЯ РОССИИ </a:t>
            </a:r>
          </a:p>
          <a:p>
            <a:pPr>
              <a:lnSpc>
                <a:spcPct val="90000"/>
              </a:lnSpc>
              <a:spcBef>
                <a:spcPct val="0"/>
              </a:spcBef>
              <a:buSzPct val="80000"/>
            </a:pPr>
            <a:r>
              <a:rPr lang="ru-RU" b="1" dirty="0" smtClean="0"/>
              <a:t>от 29.12.2016г. № 1028/</a:t>
            </a:r>
            <a:r>
              <a:rPr lang="ru-RU" b="1" dirty="0" err="1" smtClean="0"/>
              <a:t>пр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9134082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/>
              <a:t>© Мавлюкеев В.Р.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1CF652-8A53-4C14-8675-BD4CA633785C}" type="slidenum">
              <a:rPr lang="ru-RU"/>
              <a:pPr>
                <a:defRPr/>
              </a:pPr>
              <a:t>10</a:t>
            </a:fld>
            <a:endParaRPr lang="ru-RU" dirty="0"/>
          </a:p>
        </p:txBody>
      </p:sp>
      <p:graphicFrame>
        <p:nvGraphicFramePr>
          <p:cNvPr id="10254" name="Group 1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="" xmlns:p14="http://schemas.microsoft.com/office/powerpoint/2010/main" val="2431765691"/>
              </p:ext>
            </p:extLst>
          </p:nvPr>
        </p:nvGraphicFramePr>
        <p:xfrm>
          <a:off x="827584" y="1268760"/>
          <a:ext cx="7488832" cy="4543373"/>
        </p:xfrm>
        <a:graphic>
          <a:graphicData uri="http://schemas.openxmlformats.org/drawingml/2006/table">
            <a:tbl>
              <a:tblPr/>
              <a:tblGrid>
                <a:gridCol w="2740499"/>
                <a:gridCol w="4748333"/>
              </a:tblGrid>
              <a:tr h="74408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метода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Особенности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7204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Затратный метод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Применяется когда невозможно определение начальной (максимальной) цены контракта с использованием указанных выше методов. Заключается в определении суммы прямых  и косвенных затрат на производство или приобретение и(или) реализацию товаров, работ, услуг, а также затрат на транспортировку, хранение, страхование и иные затраты.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250824" y="3034"/>
            <a:ext cx="8785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1pPr>
            <a:lvl2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2pPr>
            <a:lvl3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3pPr>
            <a:lvl4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4pPr>
            <a:lvl5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Обоснование цены контракта</a:t>
            </a:r>
            <a:r>
              <a:rPr lang="ru-RU" altLang="ru-RU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63688" y="805354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Методы обоснования НМЦК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6274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/>
          </p:cNvSpPr>
          <p:nvPr>
            <p:ph type="body" idx="4294967295"/>
          </p:nvPr>
        </p:nvSpPr>
        <p:spPr>
          <a:xfrm>
            <a:off x="885980" y="1340769"/>
            <a:ext cx="7358428" cy="4154984"/>
          </a:xfrm>
          <a:solidFill>
            <a:srgbClr val="CCFFFF"/>
          </a:solidFill>
          <a:ln w="19050" cap="flat" algn="ctr">
            <a:solidFill>
              <a:srgbClr val="CC99FF"/>
            </a:solidFill>
            <a:prstDash val="dash"/>
            <a:miter lim="800000"/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solidFill>
                  <a:srgbClr val="C00000"/>
                </a:solidFill>
                <a:latin typeface="Corbel" panose="020B0503020204020204" pitchFamily="34" charset="0"/>
              </a:rPr>
              <a:t>Законом  №44-ФЗ предусмотрены 43 основания для закупки у единственного поставщика (подрядчика, исполнителя) , в том числе: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 smtClean="0">
              <a:latin typeface="Corbel" panose="020B0503020204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latin typeface="Corbel" panose="020B0503020204020204" pitchFamily="34" charset="0"/>
              </a:rPr>
              <a:t> - осуществление закупки на сумму, не превышающую 100 тыс. руб. При этом, совокупный годовой объем таких закупок не должен превышать 5% размера средств, предусмотренных на осуществление всех закупок заказчика и составлять не более 50 млн. рублей в год. Ограничения не распространяются на закупки для нужд сельских поселений.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8313" y="115888"/>
            <a:ext cx="8229600" cy="414337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100" dirty="0" smtClean="0"/>
              <a:t>Способы определения поставщиков (подрядчиков, исполнителей)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1095023" y="817583"/>
            <a:ext cx="6965245" cy="52318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274320" indent="-27432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None/>
            </a:pPr>
            <a:r>
              <a:rPr lang="ru-RU" altLang="ru-RU" sz="2800" dirty="0" smtClean="0">
                <a:latin typeface="Times New Roman" pitchFamily="18" charset="0"/>
                <a:ea typeface="+mn-ea"/>
                <a:cs typeface="+mn-cs"/>
              </a:rPr>
              <a:t>Закупка у единственного подрядчика</a:t>
            </a:r>
            <a:endParaRPr lang="ru-RU" altLang="ru-RU" sz="2800" dirty="0"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535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Rectangle 3"/>
          <p:cNvSpPr>
            <a:spLocks noGrp="1"/>
          </p:cNvSpPr>
          <p:nvPr>
            <p:ph type="body" idx="4294967295"/>
          </p:nvPr>
        </p:nvSpPr>
        <p:spPr>
          <a:xfrm>
            <a:off x="885980" y="1340769"/>
            <a:ext cx="7358428" cy="4893647"/>
          </a:xfrm>
          <a:solidFill>
            <a:srgbClr val="CCFFFF"/>
          </a:solidFill>
          <a:ln w="19050" cap="flat" algn="ctr">
            <a:solidFill>
              <a:srgbClr val="CC99FF"/>
            </a:solidFill>
            <a:prstDash val="dash"/>
            <a:miter lim="800000"/>
            <a:headEnd type="none" w="med" len="med"/>
            <a:tailEnd type="none" w="med" len="med"/>
          </a:ln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solidFill>
                  <a:srgbClr val="C00000"/>
                </a:solidFill>
                <a:latin typeface="Corbel" panose="020B0503020204020204" pitchFamily="34" charset="0"/>
              </a:rPr>
              <a:t>Законом  №44-ФЗ предусмотрены 43 основания для закупки у единственного поставщика (подрядчика, исполнителя) , в том числе: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 smtClean="0">
              <a:latin typeface="Corbel" panose="020B0503020204020204" pitchFamily="34" charset="0"/>
            </a:endParaRPr>
          </a:p>
          <a:p>
            <a:pPr algn="just">
              <a:spcBef>
                <a:spcPct val="0"/>
              </a:spcBef>
              <a:buClrTx/>
              <a:buSzTx/>
              <a:buNone/>
            </a:pPr>
            <a:r>
              <a:rPr lang="ru-RU" altLang="ru-RU" dirty="0" smtClean="0">
                <a:latin typeface="Corbel" panose="020B0503020204020204" pitchFamily="34" charset="0"/>
              </a:rPr>
              <a:t>- Осуществление закупки </a:t>
            </a:r>
            <a:r>
              <a:rPr lang="ru-RU" altLang="ru-RU" dirty="0">
                <a:latin typeface="Corbel" panose="020B0503020204020204" pitchFamily="34" charset="0"/>
              </a:rPr>
              <a:t>образовательными учреждениями и учреждениями культуры на сумму, не превышающую 400 тыс. руб. При этом, совокупный годовой объем таких закупок не должен превышать 50% размера средств, предусмотренных на осуществление всех закупок заказчика и составлять не более 20 млн. рублей в год.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 smtClean="0">
                <a:latin typeface="Corbel" panose="020B0503020204020204" pitchFamily="34" charset="0"/>
              </a:rPr>
              <a:t>.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8313" y="115888"/>
            <a:ext cx="8229600" cy="414337"/>
          </a:xfrm>
          <a:prstGeom prst="rect">
            <a:avLst/>
          </a:prstGeom>
          <a:noFill/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100" dirty="0" smtClean="0"/>
              <a:t>Способы определения поставщиков (подрядчиков, исполнителей)</a:t>
            </a:r>
          </a:p>
        </p:txBody>
      </p:sp>
      <p:sp>
        <p:nvSpPr>
          <p:cNvPr id="5" name="Rectangle 2"/>
          <p:cNvSpPr txBox="1">
            <a:spLocks/>
          </p:cNvSpPr>
          <p:nvPr/>
        </p:nvSpPr>
        <p:spPr>
          <a:xfrm>
            <a:off x="1095023" y="817583"/>
            <a:ext cx="6965245" cy="52318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274320" indent="-274320">
              <a:spcBef>
                <a:spcPct val="20000"/>
              </a:spcBef>
              <a:buClr>
                <a:schemeClr val="accent2"/>
              </a:buClr>
              <a:buSzPct val="85000"/>
              <a:buFont typeface="Wingdings" pitchFamily="2" charset="2"/>
              <a:buNone/>
            </a:pPr>
            <a:r>
              <a:rPr lang="ru-RU" altLang="ru-RU" sz="2800" dirty="0" smtClean="0">
                <a:latin typeface="Times New Roman" pitchFamily="18" charset="0"/>
                <a:ea typeface="+mn-ea"/>
                <a:cs typeface="+mn-cs"/>
              </a:rPr>
              <a:t>Закупка у единственного подрядчика</a:t>
            </a:r>
            <a:endParaRPr lang="ru-RU" altLang="ru-RU" sz="2800" dirty="0"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999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1"/>
          <p:cNvSpPr txBox="1">
            <a:spLocks noChangeArrowheads="1"/>
          </p:cNvSpPr>
          <p:nvPr/>
        </p:nvSpPr>
        <p:spPr bwMode="auto">
          <a:xfrm>
            <a:off x="395288" y="1268413"/>
            <a:ext cx="8353425" cy="506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 altLang="ru-RU"/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899591" y="927100"/>
            <a:ext cx="7449071" cy="65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 algn="ctr" eaLnBrk="1" hangingPunct="1">
              <a:buSzPct val="100000"/>
              <a:defRPr/>
            </a:pPr>
            <a:r>
              <a:rPr lang="ru-RU" altLang="ru-RU" sz="3200" b="1" dirty="0" smtClean="0">
                <a:solidFill>
                  <a:srgbClr val="FF8D3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ea typeface="Microsoft YaHei" panose="020B0503020204020204" pitchFamily="34" charset="-122"/>
              </a:rPr>
              <a:t>Общие положения</a:t>
            </a:r>
          </a:p>
        </p:txBody>
      </p:sp>
      <p:sp>
        <p:nvSpPr>
          <p:cNvPr id="41988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77AA451F-21B3-4CC0-98C2-29FCD01F9578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41989" name="Text Box 4"/>
          <p:cNvSpPr txBox="1">
            <a:spLocks noChangeArrowheads="1"/>
          </p:cNvSpPr>
          <p:nvPr/>
        </p:nvSpPr>
        <p:spPr bwMode="auto">
          <a:xfrm>
            <a:off x="899591" y="1844824"/>
            <a:ext cx="7272809" cy="3505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42900" indent="-339725"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solidFill>
                  <a:srgbClr val="FF3300"/>
                </a:solidFill>
                <a:latin typeface="Corbel" pitchFamily="32" charset="0"/>
              </a:rPr>
              <a:t>Примечание из ГК РФ: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b="1" i="1" dirty="0">
                <a:latin typeface="Corbel" pitchFamily="32" charset="0"/>
                <a:cs typeface="Arial" charset="0"/>
              </a:rPr>
              <a:t>1. Существенными условия договора</a:t>
            </a:r>
            <a:r>
              <a:rPr lang="ru-RU" altLang="ru-RU" sz="1800" dirty="0">
                <a:latin typeface="Corbel" pitchFamily="32" charset="0"/>
                <a:cs typeface="Arial" charset="0"/>
              </a:rPr>
              <a:t> являются условия о предмете договора, условия, которые названы в законе или иных правовых актах как существенные или необходимые для договоров данного вида, а также все те условия, относительно которых по заявлению одной из сторон должно быть достигнуто соглашение (ст. 432 ГК РФ).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  <a:cs typeface="Arial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39811628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956743" y="738993"/>
            <a:ext cx="7215657" cy="537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r>
              <a:rPr lang="ru-RU" altLang="ru-RU" dirty="0" smtClean="0">
                <a:solidFill>
                  <a:srgbClr val="0070C0"/>
                </a:solidFill>
                <a:latin typeface="Corbel" panose="020B0503020204020204" pitchFamily="34" charset="0"/>
                <a:ea typeface="+mn-ea"/>
              </a:rPr>
              <a:t>Контракт должен содержать следующие ОБЯЗАТЕЛЬНЫЕ (СУЩЕСТВЕННЫЕ) условия: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о том, что </a:t>
            </a: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цена контракта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должна быть </a:t>
            </a: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твёрдой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 на весь срок исполнения контракта (за исключением случаем, предусмотренных ПП РФ от 13.01.2014 г. №19);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об ответственности заказчика и поставщика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(подрядчика, исполнителя за неисполнение или ненадлежащее исполнение обязательств по контракту;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 порядке и сроках оплаты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товара, работы, услуги;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 порядке и сроках осуществления приёмки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товаров, работ, услуг ( в </a:t>
            </a:r>
            <a:r>
              <a:rPr lang="ru-RU" altLang="ru-RU" dirty="0" err="1" smtClean="0">
                <a:latin typeface="Corbel" panose="020B0503020204020204" pitchFamily="34" charset="0"/>
                <a:ea typeface="+mn-ea"/>
              </a:rPr>
              <a:t>т.ч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. экспертизы);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 порядке и сроках оформления результатов приёмки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(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акта приёма-передачи, акта сдачи-</a:t>
            </a:r>
            <a:r>
              <a:rPr lang="ru-RU" altLang="ru-RU" sz="1400" i="1" dirty="0" err="1" smtClean="0">
                <a:latin typeface="Corbel" panose="020B0503020204020204" pitchFamily="34" charset="0"/>
                <a:ea typeface="+mn-ea"/>
              </a:rPr>
              <a:t>приемки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, акта выполненных работ, оказанных услуг, и пр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.);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 сроках возврата заказчиком денежных средств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, внесённых участником закупки в качестве обеспечения контракта (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если установлено обеспечение контракта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);  </a:t>
            </a:r>
          </a:p>
        </p:txBody>
      </p:sp>
      <p:sp>
        <p:nvSpPr>
          <p:cNvPr id="43012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BF4A072-B904-4C98-AA17-C16866F7D5A2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16247704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994324" y="662510"/>
            <a:ext cx="7226691" cy="5631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39725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r>
              <a:rPr lang="ru-RU" altLang="ru-RU" dirty="0" smtClean="0">
                <a:solidFill>
                  <a:srgbClr val="0070C0"/>
                </a:solidFill>
                <a:latin typeface="Corbel" panose="020B0503020204020204" pitchFamily="34" charset="0"/>
                <a:ea typeface="+mn-ea"/>
              </a:rPr>
              <a:t>Контракт должен содержать следующие ОБЯЗАТЕЛЬНЫЕ условия </a:t>
            </a:r>
            <a:r>
              <a:rPr lang="ru-RU" altLang="ru-RU" i="1" dirty="0" smtClean="0">
                <a:solidFill>
                  <a:srgbClr val="0070C0"/>
                </a:solidFill>
                <a:latin typeface="Corbel" panose="020B0503020204020204" pitchFamily="34" charset="0"/>
                <a:ea typeface="+mn-ea"/>
              </a:rPr>
              <a:t>(</a:t>
            </a:r>
            <a:r>
              <a:rPr lang="ru-RU" altLang="ru-RU" sz="1400" i="1" dirty="0" smtClean="0">
                <a:solidFill>
                  <a:srgbClr val="0070C0"/>
                </a:solidFill>
                <a:latin typeface="Corbel" panose="020B0503020204020204" pitchFamily="34" charset="0"/>
                <a:ea typeface="+mn-ea"/>
              </a:rPr>
              <a:t>продолжение</a:t>
            </a:r>
            <a:r>
              <a:rPr lang="ru-RU" altLang="ru-RU" i="1" dirty="0" smtClean="0">
                <a:solidFill>
                  <a:srgbClr val="0070C0"/>
                </a:solidFill>
                <a:latin typeface="Corbel" panose="020B0503020204020204" pitchFamily="34" charset="0"/>
                <a:ea typeface="+mn-ea"/>
              </a:rPr>
              <a:t>):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 startAt="7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об уменьшении суммы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, подлежащей уплате физическому лицу (не ИП), на размер налоговых платежей (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НДФЛ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 startAt="7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график исполнения контракта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( 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в случае, если контракт заключается на срок более 3-х лет и цена контракта составляет более 100 млн. руб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.);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 startAt="7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о предоставлении  информации о всех соисполнителях, субподрядчиках, заключивших договор с поставщиком  (подрядчиком, исполнителем), цена которого превышает 10% цены контракта (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если цена контракта составляет </a:t>
            </a:r>
            <a:r>
              <a:rPr lang="ru-RU" altLang="ru-RU" sz="14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  <a:ea typeface="+mn-ea"/>
              </a:rPr>
              <a:t>1 млрд. рублей 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- при осуществлении закупки для обеспечения федеральных нужд, </a:t>
            </a:r>
            <a:r>
              <a:rPr lang="ru-RU" altLang="ru-RU" sz="1400" b="1" i="1" dirty="0" smtClean="0">
                <a:latin typeface="Corbel" panose="020B0503020204020204" pitchFamily="34" charset="0"/>
                <a:ea typeface="+mn-ea"/>
              </a:rPr>
              <a:t>100 млн. рублей 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- при осуществлении закупки для обеспечения нужд субъекта Российской Федерации и муниципальных нужд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 startAt="7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   </a:t>
            </a: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о банковском сопровождении контракта 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( в случаях, установленных ПП РФ, ОИВ субъекта РФ, местной администрацией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);</a:t>
            </a:r>
          </a:p>
          <a:p>
            <a:pPr marL="339725" indent="-336550" algn="just">
              <a:spcBef>
                <a:spcPts val="1125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AutoNum type="arabicParenR" startAt="7"/>
              <a:defRPr/>
            </a:pPr>
            <a:r>
              <a:rPr lang="ru-RU" altLang="ru-RU" b="1" dirty="0" smtClean="0">
                <a:latin typeface="Corbel" panose="020B0503020204020204" pitchFamily="34" charset="0"/>
                <a:ea typeface="+mn-ea"/>
              </a:rPr>
              <a:t>расчёт и обоснование цены контракта 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(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в случаях, осуществления закупки у единственного ППИ по основаниям, предусмотренным </a:t>
            </a:r>
            <a:r>
              <a:rPr lang="ru-RU" altLang="ru-RU" sz="1600" i="1" dirty="0" err="1" smtClean="0">
                <a:latin typeface="Corbel" panose="020B0503020204020204" pitchFamily="34" charset="0"/>
                <a:ea typeface="+mn-ea"/>
              </a:rPr>
              <a:t>пп</a:t>
            </a:r>
            <a:r>
              <a:rPr lang="ru-RU" altLang="ru-RU" sz="1600" i="1" dirty="0" smtClean="0">
                <a:latin typeface="Corbel" panose="020B0503020204020204" pitchFamily="34" charset="0"/>
                <a:ea typeface="+mn-ea"/>
              </a:rPr>
              <a:t>.  3,6, 9-14, 17 18, 22,23,27,30-32,34,35,37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</a:t>
            </a:r>
          </a:p>
        </p:txBody>
      </p:sp>
      <p:sp>
        <p:nvSpPr>
          <p:cNvPr id="44036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42E5AAFE-BF62-4F14-AB8C-A6AB4B1026B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8034798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971600" y="692696"/>
            <a:ext cx="7226691" cy="5498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39725"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solidFill>
                  <a:srgbClr val="FF3300"/>
                </a:solidFill>
                <a:latin typeface="Corbel" pitchFamily="32" charset="0"/>
              </a:rPr>
              <a:t>Примечание (из ГК РФ):</a:t>
            </a:r>
          </a:p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- </a:t>
            </a:r>
            <a:r>
              <a:rPr lang="ru-RU" altLang="ru-RU" sz="1800" i="1" dirty="0">
                <a:latin typeface="Corbel" pitchFamily="32" charset="0"/>
              </a:rPr>
              <a:t>сделки совершаются устно или в письменной форме (простой или нотариальной);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- договор в письменной форме может быть </a:t>
            </a:r>
            <a:r>
              <a:rPr lang="ru-RU" altLang="ru-RU" sz="1800" dirty="0" err="1">
                <a:latin typeface="Corbel" pitchFamily="32" charset="0"/>
              </a:rPr>
              <a:t>заключен</a:t>
            </a:r>
            <a:r>
              <a:rPr lang="ru-RU" altLang="ru-RU" sz="1800" dirty="0">
                <a:latin typeface="Corbel" pitchFamily="32" charset="0"/>
              </a:rPr>
              <a:t> путём составления одного документа, подписанного уполномоченными лицами. Договор в письменной форме может быть </a:t>
            </a:r>
            <a:r>
              <a:rPr lang="ru-RU" altLang="ru-RU" sz="1800" dirty="0" err="1">
                <a:latin typeface="Corbel" pitchFamily="32" charset="0"/>
              </a:rPr>
              <a:t>заключен</a:t>
            </a:r>
            <a:r>
              <a:rPr lang="ru-RU" altLang="ru-RU" sz="1800" dirty="0">
                <a:latin typeface="Corbel" pitchFamily="32" charset="0"/>
              </a:rPr>
              <a:t> </a:t>
            </a:r>
            <a:r>
              <a:rPr lang="ru-RU" altLang="ru-RU" sz="1800" dirty="0" err="1">
                <a:latin typeface="Corbel" pitchFamily="32" charset="0"/>
              </a:rPr>
              <a:t>путем</a:t>
            </a:r>
            <a:r>
              <a:rPr lang="ru-RU" altLang="ru-RU" sz="1800" dirty="0">
                <a:latin typeface="Corbel" pitchFamily="32" charset="0"/>
              </a:rPr>
              <a:t> составления одного документа, подписанного сторонами, а также </a:t>
            </a:r>
            <a:r>
              <a:rPr lang="ru-RU" altLang="ru-RU" sz="1800" dirty="0" err="1">
                <a:latin typeface="Corbel" pitchFamily="32" charset="0"/>
              </a:rPr>
              <a:t>путем</a:t>
            </a:r>
            <a:r>
              <a:rPr lang="ru-RU" altLang="ru-RU" sz="1800" dirty="0">
                <a:latin typeface="Corbel" pitchFamily="32" charset="0"/>
              </a:rPr>
              <a:t> обмена письмами, телеграммами, телексами, телефаксами и иными документами, в том числе электронными документами, передаваемыми по каналам связи, позволяющими достоверно установить, что документ исходит от стороны по договору (ст. 434 ГК);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Arial" charset="0"/>
              </a:rPr>
              <a:t>Электронным документом, передаваемым по каналам связи, признается информация, подготовленная, отправленная, полученная или хранимая с помощью электронных, магнитных, оптических либо аналогичных средств, включая обмен информацией в электронной форме и электронную почту</a:t>
            </a:r>
            <a:r>
              <a:rPr lang="ru-RU" altLang="ru-RU" sz="1800" dirty="0" smtClean="0">
                <a:latin typeface="Arial" charset="0"/>
              </a:rPr>
              <a:t>.</a:t>
            </a:r>
            <a:endParaRPr lang="ru-RU" altLang="ru-RU" sz="1800" dirty="0">
              <a:latin typeface="Arial" charset="0"/>
            </a:endParaRPr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6B795A54-2760-4183-AA10-D8F1DBBD6DFA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8483497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971600" y="836712"/>
            <a:ext cx="7226691" cy="4526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39725"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solidFill>
                  <a:srgbClr val="FF3300"/>
                </a:solidFill>
                <a:latin typeface="Corbel" pitchFamily="32" charset="0"/>
              </a:rPr>
              <a:t>Примечание (из ГК РФ) о сроке действия контракта (ст. 425):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1. Договор вступает в силу и становится обязательным для сторон с момента его заключения.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2. Стороны вправе установить, что условия </a:t>
            </a:r>
            <a:r>
              <a:rPr lang="ru-RU" altLang="ru-RU" sz="1800" dirty="0" err="1">
                <a:latin typeface="Corbel" pitchFamily="32" charset="0"/>
              </a:rPr>
              <a:t>заключенного</a:t>
            </a:r>
            <a:r>
              <a:rPr lang="ru-RU" altLang="ru-RU" sz="1800" dirty="0">
                <a:latin typeface="Corbel" pitchFamily="32" charset="0"/>
              </a:rPr>
              <a:t> ими договора применяются к их отношениям, возникшим до заключения договора, если иное не установлено законом или не вытекает из существа соответствующих отношений.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3. Законом или договором может быть предусмотрено, что окончание срока действия договора </a:t>
            </a:r>
            <a:r>
              <a:rPr lang="ru-RU" altLang="ru-RU" sz="1800" dirty="0" err="1">
                <a:latin typeface="Corbel" pitchFamily="32" charset="0"/>
              </a:rPr>
              <a:t>влечет</a:t>
            </a:r>
            <a:r>
              <a:rPr lang="ru-RU" altLang="ru-RU" sz="1800" dirty="0">
                <a:latin typeface="Corbel" pitchFamily="32" charset="0"/>
              </a:rPr>
              <a:t> прекращение обязательств сторон по договору.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Договор, в котором отсутствует такое условие, признается действующим до </a:t>
            </a:r>
            <a:r>
              <a:rPr lang="ru-RU" altLang="ru-RU" sz="1800" dirty="0" err="1">
                <a:latin typeface="Corbel" pitchFamily="32" charset="0"/>
              </a:rPr>
              <a:t>определенного</a:t>
            </a:r>
            <a:r>
              <a:rPr lang="ru-RU" altLang="ru-RU" sz="1800" dirty="0">
                <a:latin typeface="Corbel" pitchFamily="32" charset="0"/>
              </a:rPr>
              <a:t> в нем момента окончания исполнения сторонами обязательства.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4. Окончание срока действия договора не освобождает стороны от ответственности за его нарушение. </a:t>
            </a:r>
          </a:p>
        </p:txBody>
      </p:sp>
      <p:sp>
        <p:nvSpPr>
          <p:cNvPr id="47108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1459CB7-00E0-4A4D-BA02-E09E70018121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6096580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971600" y="836712"/>
            <a:ext cx="7226691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39725"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solidFill>
                  <a:srgbClr val="FF3300"/>
                </a:solidFill>
                <a:latin typeface="Corbel" pitchFamily="32" charset="0"/>
              </a:rPr>
              <a:t>Примечание (из ГК РФ) об определении срока (ст. 190):</a:t>
            </a:r>
          </a:p>
          <a:p>
            <a:pPr algn="just">
              <a:spcBef>
                <a:spcPts val="1125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5. Установленный законом, иными правовыми актами, сделкой или назначаемый судом срок определяется календарной датой или истечением периода времени, который исчисляется годами, месяцами, неделями, днями или часами.</a:t>
            </a:r>
          </a:p>
          <a:p>
            <a:pPr algn="just">
              <a:spcBef>
                <a:spcPts val="1125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6. Срок может определяться также указанием на событие, которое должно неизбежно наступить.</a:t>
            </a:r>
          </a:p>
          <a:p>
            <a:pPr algn="just">
              <a:spcBef>
                <a:spcPts val="1125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</p:txBody>
      </p:sp>
      <p:sp>
        <p:nvSpPr>
          <p:cNvPr id="48132" name="Text Box 3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556A982-A860-48DC-9DDC-C2AFB4AD830B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22764296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FCDD171-6AED-4C4E-83D3-F6267C4AE662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899592" y="908720"/>
            <a:ext cx="7298699" cy="480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Arial" charset="0"/>
              </a:rPr>
              <a:t>1. </a:t>
            </a:r>
            <a:r>
              <a:rPr lang="ru-RU" altLang="ru-RU" sz="1800" dirty="0" err="1">
                <a:latin typeface="Arial" charset="0"/>
              </a:rPr>
              <a:t>Приемка</a:t>
            </a:r>
            <a:r>
              <a:rPr lang="ru-RU" altLang="ru-RU" sz="1800" dirty="0">
                <a:latin typeface="Arial" charset="0"/>
              </a:rPr>
              <a:t> товара, работы, услуги может осуществляться: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>
              <a:spcBef>
                <a:spcPct val="0"/>
              </a:spcBef>
              <a:buFont typeface="Arial" charset="0"/>
              <a:buChar char="-"/>
            </a:pPr>
            <a:r>
              <a:rPr lang="ru-RU" altLang="ru-RU" sz="1800" dirty="0">
                <a:latin typeface="Arial" charset="0"/>
              </a:rPr>
              <a:t>приёмочной комиссией (не менее 5 человек) (ч. 6 ст. 94);</a:t>
            </a:r>
          </a:p>
          <a:p>
            <a:pPr>
              <a:spcBef>
                <a:spcPct val="0"/>
              </a:spcBef>
              <a:buFont typeface="Arial" charset="0"/>
              <a:buChar char="-"/>
            </a:pPr>
            <a:r>
              <a:rPr lang="ru-RU" altLang="ru-RU" sz="1800" dirty="0">
                <a:latin typeface="Arial" charset="0"/>
              </a:rPr>
              <a:t>ответственным должностным лицом заказчика (такое лицо, может не входить в контрактную службу, не быть контрактным управляющим).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Arial" charset="0"/>
              </a:rPr>
              <a:t>2. Результаты приёмки оформляются </a:t>
            </a:r>
            <a:r>
              <a:rPr lang="ru-RU" altLang="ru-RU" sz="1800" b="1" u="sng" dirty="0">
                <a:latin typeface="Arial" charset="0"/>
              </a:rPr>
              <a:t>документом о приёмке</a:t>
            </a:r>
            <a:r>
              <a:rPr lang="ru-RU" altLang="ru-RU" sz="1800" dirty="0">
                <a:latin typeface="Arial" charset="0"/>
              </a:rPr>
              <a:t>, который подписывается (ч. 7 ст. 94):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Arial" charset="0"/>
              </a:rPr>
              <a:t>-  всеми членами приёмочной комиссии и утверждается заказчиком;</a:t>
            </a:r>
          </a:p>
          <a:p>
            <a:pPr>
              <a:spcBef>
                <a:spcPct val="0"/>
              </a:spcBef>
              <a:buFont typeface="Arial" charset="0"/>
              <a:buChar char="-"/>
            </a:pPr>
            <a:r>
              <a:rPr lang="ru-RU" altLang="ru-RU" sz="1800" dirty="0">
                <a:latin typeface="Arial" charset="0"/>
              </a:rPr>
              <a:t>ответственным должностным лицом заказчика.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Arial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Arial" charset="0"/>
              </a:rPr>
              <a:t>3. Если при приёмке проводилась экспертиза «своими силами», то заказчик вправе </a:t>
            </a:r>
            <a:r>
              <a:rPr lang="ru-RU" altLang="ru-RU" sz="1800" b="1" u="sng" dirty="0">
                <a:latin typeface="Arial" charset="0"/>
              </a:rPr>
              <a:t>не  оформлять отдельный документ (акт) об экспертизе</a:t>
            </a:r>
            <a:r>
              <a:rPr lang="ru-RU" altLang="ru-RU" sz="1800" dirty="0">
                <a:latin typeface="Arial" charset="0"/>
              </a:rPr>
              <a:t>. Результаты такой экспертизы отражаются в документе о приёмке.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1271433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16632"/>
            <a:ext cx="8229600" cy="346075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altLang="ru-RU" sz="3200" b="1" dirty="0">
                <a:solidFill>
                  <a:srgbClr val="57201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  <a:ea typeface="+mn-ea"/>
                <a:cs typeface="+mn-cs"/>
              </a:rPr>
              <a:t>Контрактная система как процесс </a:t>
            </a:r>
          </a:p>
        </p:txBody>
      </p:sp>
      <p:sp>
        <p:nvSpPr>
          <p:cNvPr id="93187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0CB7C4C-7CCA-49B8-A2CD-CA1AEFA6A329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smtClean="0"/>
          </a:p>
        </p:txBody>
      </p:sp>
      <p:grpSp>
        <p:nvGrpSpPr>
          <p:cNvPr id="2" name="Группа 1"/>
          <p:cNvGrpSpPr/>
          <p:nvPr/>
        </p:nvGrpSpPr>
        <p:grpSpPr>
          <a:xfrm>
            <a:off x="804316" y="692696"/>
            <a:ext cx="7512100" cy="5256585"/>
            <a:chOff x="323850" y="1339871"/>
            <a:chExt cx="7777163" cy="5329218"/>
          </a:xfrm>
        </p:grpSpPr>
        <p:sp>
          <p:nvSpPr>
            <p:cNvPr id="93190" name="Rectangle 123"/>
            <p:cNvSpPr>
              <a:spLocks noChangeArrowheads="1"/>
            </p:cNvSpPr>
            <p:nvPr/>
          </p:nvSpPr>
          <p:spPr bwMode="auto">
            <a:xfrm>
              <a:off x="1836738" y="1777889"/>
              <a:ext cx="1511300" cy="121772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 dirty="0" smtClean="0">
                  <a:latin typeface="Arial Narrow" pitchFamily="34" charset="0"/>
                  <a:cs typeface="Arial" charset="0"/>
                </a:rPr>
                <a:t>Затраты труда рабочих (строителей и монтажников), </a:t>
              </a:r>
              <a:r>
                <a:rPr lang="ru-RU" altLang="ru-RU" sz="1400" b="1" dirty="0" err="1" smtClean="0">
                  <a:latin typeface="Arial Narrow" pitchFamily="34" charset="0"/>
                  <a:cs typeface="Arial" charset="0"/>
                </a:rPr>
                <a:t>чел.-ч</a:t>
              </a:r>
              <a:endParaRPr lang="ru-RU" altLang="ru-RU" sz="1400" b="1" dirty="0"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93191" name="Rectangle 4"/>
            <p:cNvSpPr>
              <a:spLocks noChangeArrowheads="1"/>
            </p:cNvSpPr>
            <p:nvPr/>
          </p:nvSpPr>
          <p:spPr bwMode="auto">
            <a:xfrm>
              <a:off x="1615268" y="1339871"/>
              <a:ext cx="6411196" cy="4032250"/>
            </a:xfrm>
            <a:prstGeom prst="rect">
              <a:avLst/>
            </a:prstGeom>
            <a:solidFill>
              <a:schemeClr val="accent1">
                <a:alpha val="38039"/>
              </a:schemeClr>
            </a:solidFill>
            <a:ln w="31750" cap="rnd">
              <a:solidFill>
                <a:srgbClr val="3366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93192" name="Rectangle 123"/>
            <p:cNvSpPr>
              <a:spLocks noChangeArrowheads="1"/>
            </p:cNvSpPr>
            <p:nvPr/>
          </p:nvSpPr>
          <p:spPr bwMode="auto">
            <a:xfrm>
              <a:off x="1615268" y="3821972"/>
              <a:ext cx="2334448" cy="153306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rgbClr val="000000"/>
              </a:solidFill>
              <a:prstDash val="lgDash"/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 dirty="0" smtClean="0">
                  <a:latin typeface="Arial Narrow" pitchFamily="34" charset="0"/>
                  <a:cs typeface="Arial" charset="0"/>
                </a:rPr>
                <a:t>Перечень материалов, изделий, конструкций, необходимых для производства работ, и их расход в физических (натуральных) ед. </a:t>
              </a:r>
              <a:r>
                <a:rPr lang="ru-RU" altLang="ru-RU" sz="1400" b="1" dirty="0" err="1" smtClean="0">
                  <a:latin typeface="Arial Narrow" pitchFamily="34" charset="0"/>
                  <a:cs typeface="Arial" charset="0"/>
                </a:rPr>
                <a:t>изм</a:t>
              </a:r>
              <a:r>
                <a:rPr lang="ru-RU" altLang="ru-RU" sz="1400" b="1" dirty="0" smtClean="0">
                  <a:latin typeface="Arial Narrow" pitchFamily="34" charset="0"/>
                  <a:cs typeface="Arial" charset="0"/>
                </a:rPr>
                <a:t>.</a:t>
              </a:r>
              <a:endParaRPr lang="ru-RU" altLang="ru-RU" sz="1400" b="1" dirty="0"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93193" name="Rectangle 123"/>
            <p:cNvSpPr>
              <a:spLocks noChangeArrowheads="1"/>
            </p:cNvSpPr>
            <p:nvPr/>
          </p:nvSpPr>
          <p:spPr bwMode="auto">
            <a:xfrm>
              <a:off x="1836738" y="5661025"/>
              <a:ext cx="6121400" cy="358775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 dirty="0">
                  <a:latin typeface="Arial Narrow" pitchFamily="34" charset="0"/>
                  <a:cs typeface="Arial" charset="0"/>
                </a:rPr>
                <a:t>Мониторинг</a:t>
              </a:r>
              <a:r>
                <a:rPr lang="ru-RU" altLang="ru-RU" sz="1400" b="1" dirty="0">
                  <a:cs typeface="Arial" charset="0"/>
                </a:rPr>
                <a:t> </a:t>
              </a:r>
            </a:p>
          </p:txBody>
        </p:sp>
        <p:sp>
          <p:nvSpPr>
            <p:cNvPr id="93194" name="Rectangle 123"/>
            <p:cNvSpPr>
              <a:spLocks noChangeArrowheads="1"/>
            </p:cNvSpPr>
            <p:nvPr/>
          </p:nvSpPr>
          <p:spPr bwMode="auto">
            <a:xfrm>
              <a:off x="4068763" y="1485877"/>
              <a:ext cx="1497591" cy="1752071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 dirty="0" smtClean="0">
                  <a:latin typeface="Arial Narrow" pitchFamily="34" charset="0"/>
                  <a:cs typeface="Arial" charset="0"/>
                </a:rPr>
                <a:t>Средний разряд </a:t>
              </a:r>
              <a:r>
                <a:rPr lang="ru-RU" altLang="ru-RU" sz="1400" b="1" dirty="0" err="1" smtClean="0">
                  <a:latin typeface="Arial Narrow" pitchFamily="34" charset="0"/>
                  <a:cs typeface="Arial" charset="0"/>
                </a:rPr>
                <a:t>работы,характе-ризующий</a:t>
              </a:r>
              <a:r>
                <a:rPr lang="ru-RU" altLang="ru-RU" sz="1400" b="1" dirty="0" smtClean="0">
                  <a:latin typeface="Arial Narrow" pitchFamily="34" charset="0"/>
                  <a:cs typeface="Arial" charset="0"/>
                </a:rPr>
                <a:t> средний разряд звена рабочих, выполняющих полный комплекс работ</a:t>
              </a:r>
              <a:endParaRPr lang="ru-RU" altLang="ru-RU" sz="1400" b="1" dirty="0"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93195" name="Rectangle 123"/>
            <p:cNvSpPr>
              <a:spLocks noChangeArrowheads="1"/>
            </p:cNvSpPr>
            <p:nvPr/>
          </p:nvSpPr>
          <p:spPr bwMode="auto">
            <a:xfrm rot="-5400000">
              <a:off x="-756444" y="3356769"/>
              <a:ext cx="3095625" cy="935038"/>
            </a:xfrm>
            <a:prstGeom prst="rect">
              <a:avLst/>
            </a:prstGeom>
            <a:solidFill>
              <a:srgbClr val="969696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 dirty="0" smtClean="0">
                  <a:cs typeface="Arial" charset="0"/>
                </a:rPr>
                <a:t>ГЭСН ( </a:t>
              </a:r>
              <a:r>
                <a:rPr lang="ru-RU" altLang="ru-RU" sz="1400" b="1" dirty="0" err="1" smtClean="0">
                  <a:cs typeface="Arial" charset="0"/>
                </a:rPr>
                <a:t>ГЭСНр</a:t>
              </a:r>
              <a:r>
                <a:rPr lang="ru-RU" altLang="ru-RU" sz="1400" b="1" dirty="0" smtClean="0">
                  <a:cs typeface="Arial" charset="0"/>
                </a:rPr>
                <a:t>, </a:t>
              </a:r>
              <a:r>
                <a:rPr lang="ru-RU" altLang="ru-RU" sz="1400" b="1" dirty="0" err="1" smtClean="0">
                  <a:cs typeface="Arial" charset="0"/>
                </a:rPr>
                <a:t>ГЭСНм</a:t>
              </a:r>
              <a:r>
                <a:rPr lang="ru-RU" altLang="ru-RU" sz="1400" b="1" dirty="0" smtClean="0">
                  <a:cs typeface="Arial" charset="0"/>
                </a:rPr>
                <a:t>, </a:t>
              </a:r>
              <a:r>
                <a:rPr lang="ru-RU" altLang="ru-RU" sz="1400" b="1" dirty="0" err="1" smtClean="0">
                  <a:cs typeface="Arial" charset="0"/>
                </a:rPr>
                <a:t>ГЭСНп</a:t>
              </a:r>
              <a:r>
                <a:rPr lang="ru-RU" altLang="ru-RU" sz="1400" b="1" dirty="0" smtClean="0">
                  <a:cs typeface="Arial" charset="0"/>
                </a:rPr>
                <a:t>)</a:t>
              </a:r>
              <a:endParaRPr lang="ru-RU" altLang="ru-RU" sz="1400" b="1" dirty="0"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93196" name="Rectangle 123"/>
            <p:cNvSpPr>
              <a:spLocks noChangeArrowheads="1"/>
            </p:cNvSpPr>
            <p:nvPr/>
          </p:nvSpPr>
          <p:spPr bwMode="auto">
            <a:xfrm>
              <a:off x="1615268" y="6085065"/>
              <a:ext cx="6485744" cy="584024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 dirty="0" smtClean="0">
                  <a:cs typeface="Arial" charset="0"/>
                </a:rPr>
                <a:t>!!! Сметные нормы разработаны на основе принципа усреднения с минимизацией расходов всех необходимых ресурсов и в сторону уменьшения не корректируются (п. 3.4)</a:t>
              </a:r>
              <a:endParaRPr lang="ru-RU" altLang="ru-RU" sz="1400" b="1" dirty="0"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93197" name="Line 13"/>
            <p:cNvSpPr>
              <a:spLocks noChangeShapeType="1"/>
            </p:cNvSpPr>
            <p:nvPr/>
          </p:nvSpPr>
          <p:spPr bwMode="auto">
            <a:xfrm>
              <a:off x="1476375" y="1628775"/>
              <a:ext cx="0" cy="504031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3198" name="Line 14"/>
            <p:cNvSpPr>
              <a:spLocks noChangeShapeType="1"/>
            </p:cNvSpPr>
            <p:nvPr/>
          </p:nvSpPr>
          <p:spPr bwMode="auto">
            <a:xfrm>
              <a:off x="1476375" y="5588000"/>
              <a:ext cx="6624638" cy="0"/>
            </a:xfrm>
            <a:prstGeom prst="line">
              <a:avLst/>
            </a:prstGeom>
            <a:noFill/>
            <a:ln w="31750">
              <a:solidFill>
                <a:schemeClr val="folHlink"/>
              </a:solidFill>
              <a:prstDash val="lgDash"/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3200" name="Text Box 21"/>
            <p:cNvSpPr txBox="1">
              <a:spLocks noChangeArrowheads="1"/>
            </p:cNvSpPr>
            <p:nvPr/>
          </p:nvSpPr>
          <p:spPr bwMode="auto">
            <a:xfrm>
              <a:off x="3702633" y="3383955"/>
              <a:ext cx="2385562" cy="842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317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ru-RU" altLang="ru-RU" sz="2400" dirty="0" smtClean="0">
                  <a:solidFill>
                    <a:schemeClr val="accent2"/>
                  </a:solidFill>
                </a:rPr>
                <a:t>Нормативные показатели</a:t>
              </a:r>
              <a:endParaRPr lang="ru-RU" altLang="ru-RU" sz="2400" dirty="0">
                <a:solidFill>
                  <a:schemeClr val="accent2"/>
                </a:solidFill>
              </a:endParaRPr>
            </a:p>
          </p:txBody>
        </p:sp>
        <p:sp>
          <p:nvSpPr>
            <p:cNvPr id="93201" name="AutoShape 22"/>
            <p:cNvSpPr>
              <a:spLocks noChangeArrowheads="1"/>
            </p:cNvSpPr>
            <p:nvPr/>
          </p:nvSpPr>
          <p:spPr bwMode="auto">
            <a:xfrm>
              <a:off x="3421063" y="2420938"/>
              <a:ext cx="647700" cy="214312"/>
            </a:xfrm>
            <a:prstGeom prst="rightArrow">
              <a:avLst>
                <a:gd name="adj1" fmla="val 50000"/>
                <a:gd name="adj2" fmla="val 75556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93202" name="AutoShape 23"/>
            <p:cNvSpPr>
              <a:spLocks noChangeArrowheads="1"/>
            </p:cNvSpPr>
            <p:nvPr/>
          </p:nvSpPr>
          <p:spPr bwMode="auto">
            <a:xfrm>
              <a:off x="5581650" y="2420938"/>
              <a:ext cx="647700" cy="214312"/>
            </a:xfrm>
            <a:prstGeom prst="rightArrow">
              <a:avLst>
                <a:gd name="adj1" fmla="val 50000"/>
                <a:gd name="adj2" fmla="val 75556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93203" name="AutoShape 24"/>
            <p:cNvSpPr>
              <a:spLocks noChangeArrowheads="1"/>
            </p:cNvSpPr>
            <p:nvPr/>
          </p:nvSpPr>
          <p:spPr bwMode="auto">
            <a:xfrm rot="5400000">
              <a:off x="6589017" y="3487252"/>
              <a:ext cx="1152525" cy="215900"/>
            </a:xfrm>
            <a:prstGeom prst="rightArrow">
              <a:avLst>
                <a:gd name="adj1" fmla="val 50000"/>
                <a:gd name="adj2" fmla="val 133456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93204" name="AutoShape 25"/>
            <p:cNvSpPr>
              <a:spLocks noChangeArrowheads="1"/>
            </p:cNvSpPr>
            <p:nvPr/>
          </p:nvSpPr>
          <p:spPr bwMode="auto">
            <a:xfrm rot="10800000" flipV="1">
              <a:off x="3926281" y="4625005"/>
              <a:ext cx="1640073" cy="292012"/>
            </a:xfrm>
            <a:prstGeom prst="rightArrow">
              <a:avLst>
                <a:gd name="adj1" fmla="val 50000"/>
                <a:gd name="adj2" fmla="val 69633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ru-RU" altLang="ru-RU" sz="1800">
                <a:latin typeface="Tahoma" pitchFamily="34" charset="0"/>
              </a:endParaRPr>
            </a:p>
          </p:txBody>
        </p:sp>
        <p:sp>
          <p:nvSpPr>
            <p:cNvPr id="93205" name="Rectangle 123"/>
            <p:cNvSpPr>
              <a:spLocks noChangeArrowheads="1"/>
            </p:cNvSpPr>
            <p:nvPr/>
          </p:nvSpPr>
          <p:spPr bwMode="auto">
            <a:xfrm>
              <a:off x="5566354" y="4186987"/>
              <a:ext cx="2385561" cy="1154091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 dirty="0" smtClean="0">
                  <a:latin typeface="Arial Narrow" pitchFamily="34" charset="0"/>
                  <a:cs typeface="Arial" charset="0"/>
                </a:rPr>
                <a:t>Состав и время эксплуатации машин и механизмов, приспособлений, механизированного инструмента, </a:t>
              </a:r>
              <a:r>
                <a:rPr lang="ru-RU" altLang="ru-RU" sz="1400" b="1" dirty="0" err="1" smtClean="0">
                  <a:latin typeface="Arial Narrow" pitchFamily="34" charset="0"/>
                  <a:cs typeface="Arial" charset="0"/>
                </a:rPr>
                <a:t>маш.-ч</a:t>
              </a:r>
              <a:r>
                <a:rPr lang="ru-RU" altLang="ru-RU" sz="1400" b="1" dirty="0" smtClean="0">
                  <a:latin typeface="Arial Narrow" pitchFamily="34" charset="0"/>
                  <a:cs typeface="Arial" charset="0"/>
                </a:rPr>
                <a:t>.</a:t>
              </a:r>
              <a:endParaRPr lang="ru-RU" altLang="ru-RU" sz="1400" b="1" dirty="0">
                <a:latin typeface="Arial Narrow" pitchFamily="34" charset="0"/>
                <a:cs typeface="Arial" charset="0"/>
              </a:endParaRPr>
            </a:p>
          </p:txBody>
        </p:sp>
        <p:sp>
          <p:nvSpPr>
            <p:cNvPr id="93206" name="Rectangle 123"/>
            <p:cNvSpPr>
              <a:spLocks noChangeArrowheads="1"/>
            </p:cNvSpPr>
            <p:nvPr/>
          </p:nvSpPr>
          <p:spPr bwMode="auto">
            <a:xfrm>
              <a:off x="6237293" y="1916113"/>
              <a:ext cx="1719257" cy="1081087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lIns="54000" rIns="54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400" b="1" dirty="0" smtClean="0">
                  <a:latin typeface="Arial Narrow" pitchFamily="34" charset="0"/>
                  <a:cs typeface="Arial" charset="0"/>
                </a:rPr>
                <a:t>Затраты труда машинистов. </a:t>
              </a:r>
              <a:r>
                <a:rPr lang="ru-RU" altLang="ru-RU" sz="1400" b="1" dirty="0" err="1" smtClean="0">
                  <a:latin typeface="Arial Narrow" pitchFamily="34" charset="0"/>
                  <a:cs typeface="Arial" charset="0"/>
                </a:rPr>
                <a:t>чел.-ч</a:t>
              </a:r>
              <a:endParaRPr lang="ru-RU" altLang="ru-RU" sz="1400" b="1" dirty="0">
                <a:latin typeface="Arial Narrow" pitchFamily="34" charset="0"/>
                <a:cs typeface="Arial" charset="0"/>
              </a:endParaRPr>
            </a:p>
          </p:txBody>
        </p:sp>
      </p:grpSp>
      <p:pic>
        <p:nvPicPr>
          <p:cNvPr id="93207" name="Picture 25" descr="j01998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0"/>
            <a:ext cx="1185862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7071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E2F5822-68DE-4C1A-A5FA-DE0AF2FE932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899591" y="1556792"/>
            <a:ext cx="7298699" cy="2864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r>
              <a:rPr lang="ru-RU" altLang="ru-RU" b="1" u="sng" dirty="0" smtClean="0">
                <a:latin typeface="Corbel" panose="020B0503020204020204" pitchFamily="34" charset="0"/>
                <a:ea typeface="+mn-ea"/>
              </a:rPr>
              <a:t>Изменение существенных условий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 контракта возможно: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 marL="342900" indent="-342900">
              <a:buSzPct val="100000"/>
              <a:buAutoNum type="arabicParenR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только по соглашению сторон;</a:t>
            </a:r>
          </a:p>
          <a:p>
            <a:pPr marL="342900" indent="-342900">
              <a:buSzPct val="100000"/>
              <a:buAutoNum type="arabicParenR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2) только если предусмотрено документацией о закупке (если предусмотрена) и контрактом;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3)  только в случаях, которые прямо предусмотрены законом.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21881603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E2F5822-68DE-4C1A-A5FA-DE0AF2FE932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971600" y="1700808"/>
            <a:ext cx="7298699" cy="2864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Законом о контрактной системе предусмотрены в </a:t>
            </a:r>
            <a:r>
              <a:rPr lang="ru-RU" altLang="ru-RU" dirty="0" err="1" smtClean="0">
                <a:latin typeface="Corbel" panose="020B0503020204020204" pitchFamily="34" charset="0"/>
                <a:ea typeface="+mn-ea"/>
              </a:rPr>
              <a:t>т.ч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. следующие случаи изменения контракта: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 marL="285750" indent="-285750">
              <a:buSzPct val="100000"/>
              <a:buFontTx/>
              <a:buChar char="-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снижение цены контракта без изменения количества товара, </a:t>
            </a:r>
            <a:r>
              <a:rPr lang="ru-RU" altLang="ru-RU" dirty="0" err="1" smtClean="0">
                <a:latin typeface="Corbel" panose="020B0503020204020204" pitchFamily="34" charset="0"/>
                <a:ea typeface="+mn-ea"/>
              </a:rPr>
              <a:t>объема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 работы или услуги, качества поставляемого товара, выполняемой работы, оказываемой услуги и иных условий контракта;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 marL="285750" indent="-285750">
              <a:buSzPct val="100000"/>
              <a:buFontTx/>
              <a:buChar char="-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увеличение или уменьшение количества товара, объёма работы или услуги не более чем на 10% (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см. Примечание на сл. слайде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). 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внесения изменений в 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12871916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F515595-ACC2-4E60-AA15-A77A44E5D5A4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2" name="Text Box 3"/>
          <p:cNvSpPr txBox="1">
            <a:spLocks noChangeArrowheads="1"/>
          </p:cNvSpPr>
          <p:nvPr/>
        </p:nvSpPr>
        <p:spPr bwMode="auto">
          <a:xfrm>
            <a:off x="965006" y="908720"/>
            <a:ext cx="7200800" cy="4311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2000" i="1" dirty="0" smtClean="0">
                <a:solidFill>
                  <a:srgbClr val="FF0000"/>
                </a:solidFill>
                <a:latin typeface="Corbel" pitchFamily="32" charset="0"/>
              </a:rPr>
              <a:t>Примечание: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2000" i="1" dirty="0">
              <a:solidFill>
                <a:srgbClr val="FF0000"/>
              </a:solidFill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</a:pPr>
            <a:r>
              <a:rPr lang="ru-RU" altLang="ru-RU" sz="1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При увеличении количественных характеристик </a:t>
            </a:r>
            <a:r>
              <a:rPr lang="ru-RU" altLang="ru-RU" sz="1800" b="1" i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возможно</a:t>
            </a:r>
            <a:r>
              <a:rPr lang="ru-RU" altLang="ru-RU" sz="1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 изменение цены контракта пропорционально доп. количеству товара </a:t>
            </a:r>
            <a:r>
              <a:rPr lang="ru-RU" altLang="ru-RU" sz="1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(объёму работы</a:t>
            </a:r>
            <a:r>
              <a:rPr lang="ru-RU" altLang="ru-RU" sz="1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, услуги) исходя </a:t>
            </a:r>
            <a:r>
              <a:rPr lang="ru-RU" altLang="ru-RU" sz="1800" i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из установленной в контракте </a:t>
            </a:r>
            <a:r>
              <a:rPr lang="ru-RU" altLang="ru-RU" sz="1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цены </a:t>
            </a:r>
            <a:r>
              <a:rPr lang="ru-RU" altLang="ru-RU" sz="1800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единицы товара, работы, услуги, </a:t>
            </a:r>
            <a:r>
              <a:rPr lang="ru-RU" altLang="ru-RU" sz="18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Corbel" panose="020B0503020204020204" pitchFamily="34" charset="0"/>
              </a:rPr>
              <a:t>но не более чем на 10 %.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i="1" dirty="0">
                <a:latin typeface="Corbel" pitchFamily="32" charset="0"/>
              </a:rPr>
              <a:t>При уменьшении количественных характеристик стороны </a:t>
            </a:r>
            <a:r>
              <a:rPr lang="ru-RU" altLang="ru-RU" sz="1800" b="1" i="1" u="sng" dirty="0">
                <a:latin typeface="Corbel" pitchFamily="32" charset="0"/>
              </a:rPr>
              <a:t>обязаны</a:t>
            </a:r>
            <a:r>
              <a:rPr lang="ru-RU" altLang="ru-RU" sz="1800" i="1" dirty="0">
                <a:latin typeface="Corbel" pitchFamily="32" charset="0"/>
              </a:rPr>
              <a:t> уменьшить цену контракта исходя из цены единицы товара, работы, услуги (</a:t>
            </a:r>
            <a:r>
              <a:rPr lang="ru-RU" altLang="ru-RU" sz="1800" i="1" u="sng" dirty="0">
                <a:solidFill>
                  <a:srgbClr val="0000FF"/>
                </a:solidFill>
                <a:latin typeface="Corbel" pitchFamily="32" charset="0"/>
              </a:rPr>
              <a:t>процент снижение цены контракта не </a:t>
            </a:r>
            <a:r>
              <a:rPr lang="ru-RU" altLang="ru-RU" sz="1800" i="1" u="sng" dirty="0" err="1">
                <a:solidFill>
                  <a:srgbClr val="0000FF"/>
                </a:solidFill>
                <a:latin typeface="Corbel" pitchFamily="32" charset="0"/>
              </a:rPr>
              <a:t>определен</a:t>
            </a:r>
            <a:r>
              <a:rPr lang="ru-RU" altLang="ru-RU" sz="1800" i="1" dirty="0">
                <a:latin typeface="Corbel" pitchFamily="32" charset="0"/>
              </a:rPr>
              <a:t>).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 smtClean="0">
                <a:latin typeface="Corbel" pitchFamily="32" charset="0"/>
              </a:rPr>
              <a:t>При этом указанные изменения распространяются только на товары, работы, услуги, предусмотренные контрактом (</a:t>
            </a:r>
            <a:r>
              <a:rPr lang="ru-RU" altLang="ru-RU" sz="1600" i="1" dirty="0" smtClean="0">
                <a:solidFill>
                  <a:srgbClr val="C00000"/>
                </a:solidFill>
                <a:latin typeface="Corbel" pitchFamily="32" charset="0"/>
              </a:rPr>
              <a:t>см. Письмо Минэкономразвития №Д28и-101 от 22.01.2015 г.</a:t>
            </a:r>
            <a:r>
              <a:rPr lang="ru-RU" altLang="ru-RU" sz="1800" dirty="0" smtClean="0">
                <a:latin typeface="Corbel" pitchFamily="32" charset="0"/>
              </a:rPr>
              <a:t>) </a:t>
            </a:r>
            <a:endParaRPr lang="ru-RU" altLang="ru-RU" sz="1800" dirty="0">
              <a:latin typeface="Corbel" pitchFamily="32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280035152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E2F5822-68DE-4C1A-A5FA-DE0AF2FE932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899592" y="1340768"/>
            <a:ext cx="7298699" cy="36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 marL="285750" indent="-285750">
              <a:buSzPct val="100000"/>
              <a:buFontTx/>
              <a:buChar char="-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При уменьшении ранее доведённых до государственного или муниципального заказчика как получателя бюджетных средств лимитов бюджетных обязательств;</a:t>
            </a:r>
          </a:p>
          <a:p>
            <a:pPr>
              <a:buSzPct val="100000"/>
              <a:defRPr/>
            </a:pPr>
            <a:endParaRPr lang="ru-RU" altLang="ru-RU" i="1" dirty="0" smtClean="0">
              <a:solidFill>
                <a:srgbClr val="FF0000"/>
              </a:solidFill>
              <a:latin typeface="Corbel" panose="020B0503020204020204" pitchFamily="34" charset="0"/>
            </a:endParaRPr>
          </a:p>
          <a:p>
            <a:pPr>
              <a:buSzPct val="100000"/>
              <a:defRPr/>
            </a:pPr>
            <a:r>
              <a:rPr lang="ru-RU" altLang="ru-RU" i="1" dirty="0" smtClean="0">
                <a:solidFill>
                  <a:srgbClr val="FF0000"/>
                </a:solidFill>
                <a:latin typeface="Corbel" panose="020B0503020204020204" pitchFamily="34" charset="0"/>
              </a:rPr>
              <a:t>Примечание</a:t>
            </a: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</a:endParaRP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Заказчик обеспечивает согласование новых условий контракта, в том числе цены и (или) сроков исполнения контракта и (или) объёма работ, предусмотренных контрактом.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</a:rPr>
              <a:t>Сокращение объёма работ осуществляется в соответствии с методикой, утверждённой ПП РФ от 23.11.2013 г. №1090.</a:t>
            </a: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внесения изменений в 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132934578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E2F5822-68DE-4C1A-A5FA-DE0AF2FE932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899592" y="1340768"/>
            <a:ext cx="7298699" cy="4803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r>
              <a:rPr lang="ru-RU" altLang="ru-RU" dirty="0" smtClean="0">
                <a:latin typeface="Corbel" panose="020B0503020204020204" pitchFamily="34" charset="0"/>
              </a:rPr>
              <a:t>- В 2015-2016 годах допускается изменение условий контракта на выполнение работ по </a:t>
            </a:r>
            <a:r>
              <a:rPr lang="ru-RU" dirty="0" smtClean="0">
                <a:latin typeface="Corbel" panose="020B0503020204020204" pitchFamily="34" charset="0"/>
              </a:rPr>
              <a:t>строительству, реконструкции, техническому перевооружению </a:t>
            </a:r>
            <a:r>
              <a:rPr lang="ru-RU" dirty="0">
                <a:latin typeface="Corbel" panose="020B0503020204020204" pitchFamily="34" charset="0"/>
              </a:rPr>
              <a:t>объектов капитального строительства, включая приобретение оборудования, входящего в смету строительства, реконструкции, технического перевооружения, и (или) </a:t>
            </a:r>
            <a:r>
              <a:rPr lang="ru-RU" dirty="0" smtClean="0">
                <a:latin typeface="Corbel" panose="020B0503020204020204" pitchFamily="34" charset="0"/>
              </a:rPr>
              <a:t>проведению </a:t>
            </a:r>
            <a:r>
              <a:rPr lang="ru-RU" dirty="0">
                <a:latin typeface="Corbel" panose="020B0503020204020204" pitchFamily="34" charset="0"/>
              </a:rPr>
              <a:t>работ по сохранению объектов культурного наследия (памятников истории и культуры) народов Российской Федерации, за исключением научно-методического </a:t>
            </a:r>
            <a:r>
              <a:rPr lang="ru-RU" dirty="0" smtClean="0">
                <a:latin typeface="Corbel" panose="020B0503020204020204" pitchFamily="34" charset="0"/>
              </a:rPr>
              <a:t>руководства,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 срок исполнения которого завершается в 2015 или в 2016 году;</a:t>
            </a:r>
          </a:p>
          <a:p>
            <a:pPr>
              <a:buSzPct val="100000"/>
              <a:defRPr/>
            </a:pPr>
            <a:r>
              <a:rPr lang="ru-RU" altLang="ru-RU" i="1" dirty="0" smtClean="0">
                <a:solidFill>
                  <a:srgbClr val="FF0000"/>
                </a:solidFill>
                <a:latin typeface="Corbel" panose="020B0503020204020204" pitchFamily="34" charset="0"/>
              </a:rPr>
              <a:t>Примечание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Порядок таких изменений установлен в ПП РФ от 06.03.2015 г. № 198 (на 2015 год) и ПП РФ от 14.03.2016 г №191 (на 201 6 год).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</a:rPr>
              <a:t>Изменения допускаются в отношении цены контракта, сроков выполнения работ, объёмов работ.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Изменений возможно только по инициативе подрядчика с обоснованием в соответствии со статьёй 451 ГК РФ!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внесения изменений в 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34531862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E2F5822-68DE-4C1A-A5FA-DE0AF2FE932E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899592" y="1340768"/>
            <a:ext cx="7298699" cy="3972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defRPr>
            </a:lvl9pPr>
          </a:lstStyle>
          <a:p>
            <a:pPr>
              <a:buSzPct val="100000"/>
              <a:defRPr/>
            </a:pPr>
            <a:endParaRPr lang="ru-RU" altLang="ru-RU" dirty="0" smtClean="0">
              <a:latin typeface="Corbel" panose="020B0503020204020204" pitchFamily="34" charset="0"/>
              <a:ea typeface="+mn-ea"/>
            </a:endParaRPr>
          </a:p>
          <a:p>
            <a:pPr>
              <a:buSzPct val="100000"/>
              <a:defRPr/>
            </a:pPr>
            <a:r>
              <a:rPr lang="ru-RU" altLang="ru-RU" dirty="0" smtClean="0">
                <a:latin typeface="Corbel" panose="020B0503020204020204" pitchFamily="34" charset="0"/>
              </a:rPr>
              <a:t>- Допускается поставка товара, выполнение работы или оказание услуги, качество, технические и функциональные характеристик (потребительские свойства) которых являются улучшенными по сравнению с теми, которые указаны в контракте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;</a:t>
            </a:r>
          </a:p>
          <a:p>
            <a:pPr>
              <a:buSzPct val="100000"/>
              <a:defRPr/>
            </a:pPr>
            <a:endParaRPr lang="ru-RU" altLang="ru-RU" i="1" dirty="0" smtClean="0">
              <a:solidFill>
                <a:srgbClr val="FF0000"/>
              </a:solidFill>
              <a:latin typeface="Corbel" panose="020B0503020204020204" pitchFamily="34" charset="0"/>
            </a:endParaRPr>
          </a:p>
          <a:p>
            <a:pPr>
              <a:buSzPct val="100000"/>
              <a:defRPr/>
            </a:pPr>
            <a:r>
              <a:rPr lang="ru-RU" altLang="ru-RU" i="1" dirty="0" smtClean="0">
                <a:solidFill>
                  <a:srgbClr val="FF0000"/>
                </a:solidFill>
                <a:latin typeface="Corbel" panose="020B0503020204020204" pitchFamily="34" charset="0"/>
              </a:rPr>
              <a:t>Примечание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Критерии определения улучшенных характеристик законом не установлены и определяются заказчиком самостоятельно.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</a:rPr>
              <a:t>Изменения характеристик не должно изменять предмет контракта (вида работ).</a:t>
            </a:r>
          </a:p>
          <a:p>
            <a:pPr marL="342900" indent="-342900">
              <a:buSzPct val="100000"/>
              <a:buAutoNum type="arabicPeriod"/>
              <a:defRPr/>
            </a:pP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Новые характеристики работ должны соответствовать извещению  о закупке и документации о закупке (</a:t>
            </a:r>
            <a:r>
              <a:rPr lang="ru-RU" altLang="ru-RU" sz="1400" i="1" dirty="0" smtClean="0">
                <a:latin typeface="Corbel" panose="020B0503020204020204" pitchFamily="34" charset="0"/>
                <a:ea typeface="+mn-ea"/>
              </a:rPr>
              <a:t>см. Письмо Минфина РФ от 07.11.2014 г. №02-02-08/56115</a:t>
            </a:r>
            <a:r>
              <a:rPr lang="ru-RU" altLang="ru-RU" dirty="0" smtClean="0">
                <a:latin typeface="Corbel" panose="020B0503020204020204" pitchFamily="34" charset="0"/>
                <a:ea typeface="+mn-ea"/>
              </a:rPr>
              <a:t>). 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внесения изменений в контракт</a:t>
            </a:r>
          </a:p>
        </p:txBody>
      </p:sp>
    </p:spTree>
    <p:extLst>
      <p:ext uri="{BB962C8B-B14F-4D97-AF65-F5344CB8AC3E}">
        <p14:creationId xmlns="" xmlns:p14="http://schemas.microsoft.com/office/powerpoint/2010/main" val="24582871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BFE44B06-C8F4-4F94-8C5B-AA4046FBD528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7348" name="Text Box 3"/>
          <p:cNvSpPr txBox="1">
            <a:spLocks noChangeArrowheads="1"/>
          </p:cNvSpPr>
          <p:nvPr/>
        </p:nvSpPr>
        <p:spPr bwMode="auto">
          <a:xfrm>
            <a:off x="1115616" y="1628775"/>
            <a:ext cx="7082674" cy="3972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1. Расторжение контракта допускается по соглашению сторон, по решению суда, в случае одностороннего отказа стороны контракта от исполнения контракта </a:t>
            </a:r>
            <a:r>
              <a:rPr lang="ru-RU" altLang="ru-RU" sz="1800" u="sng" dirty="0">
                <a:latin typeface="Corbel" pitchFamily="32" charset="0"/>
              </a:rPr>
              <a:t>в соответствии с гражданским законодательством</a:t>
            </a:r>
            <a:r>
              <a:rPr lang="ru-RU" altLang="ru-RU" sz="1800" dirty="0">
                <a:latin typeface="Corbel" pitchFamily="32" charset="0"/>
              </a:rPr>
              <a:t>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2. Заказчик вправе принять решение об одностороннем отказе от исполнения контракта </a:t>
            </a:r>
            <a:r>
              <a:rPr lang="ru-RU" altLang="ru-RU" sz="1800" u="sng" dirty="0">
                <a:latin typeface="Corbel" pitchFamily="32" charset="0"/>
              </a:rPr>
              <a:t>по основания, предусмотренным Гражданским кодексом РФ для одностороннего отказа от исполнения отдельных видов обязательств</a:t>
            </a:r>
            <a:r>
              <a:rPr lang="ru-RU" altLang="ru-RU" sz="1800" dirty="0">
                <a:latin typeface="Corbel" pitchFamily="32" charset="0"/>
              </a:rPr>
              <a:t>, при условии, если это было предусмотрено контрактом.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800" dirty="0"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800" dirty="0">
                <a:latin typeface="Corbel" pitchFamily="32" charset="0"/>
              </a:rPr>
              <a:t>3. </a:t>
            </a:r>
            <a:r>
              <a:rPr lang="ru-RU" altLang="ru-RU" sz="1800" dirty="0">
                <a:solidFill>
                  <a:srgbClr val="FF0000"/>
                </a:solidFill>
                <a:latin typeface="Corbel" pitchFamily="32" charset="0"/>
              </a:rPr>
              <a:t>Анализ положений ч.10-14, 16, 19-23 позволяет сделать вывод, что односторонний отказ от исполнения контракта возможен только в случае нарушения существенных условий контракта</a:t>
            </a:r>
            <a:r>
              <a:rPr lang="ru-RU" altLang="ru-RU" sz="1800" dirty="0">
                <a:latin typeface="Corbel" pitchFamily="32" charset="0"/>
              </a:rPr>
              <a:t>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расторжения контракта</a:t>
            </a:r>
          </a:p>
        </p:txBody>
      </p:sp>
    </p:spTree>
    <p:extLst>
      <p:ext uri="{BB962C8B-B14F-4D97-AF65-F5344CB8AC3E}">
        <p14:creationId xmlns="" xmlns:p14="http://schemas.microsoft.com/office/powerpoint/2010/main" val="38084612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375186FA-6945-48AC-BFAA-62D0A7AEBC97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58372" name="Text Box 3"/>
          <p:cNvSpPr txBox="1">
            <a:spLocks noChangeArrowheads="1"/>
          </p:cNvSpPr>
          <p:nvPr/>
        </p:nvSpPr>
        <p:spPr bwMode="auto">
          <a:xfrm>
            <a:off x="899592" y="1229098"/>
            <a:ext cx="7298698" cy="5018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solidFill>
                  <a:srgbClr val="FF0000"/>
                </a:solidFill>
                <a:latin typeface="Corbel" pitchFamily="32" charset="0"/>
              </a:rPr>
              <a:t>Примечание (случае одностороннего отказа предусмотренные в ГК РФ):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600" i="1" dirty="0">
              <a:solidFill>
                <a:srgbClr val="FF0000"/>
              </a:solidFill>
              <a:latin typeface="Corbel" pitchFamily="32" charset="0"/>
            </a:endParaRP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600" dirty="0">
                <a:latin typeface="Corbel" pitchFamily="32" charset="0"/>
              </a:rPr>
              <a:t>1. </a:t>
            </a:r>
            <a:r>
              <a:rPr lang="ru-RU" altLang="ru-RU" sz="1600" b="1" i="1" u="sng" dirty="0">
                <a:latin typeface="Corbel" pitchFamily="32" charset="0"/>
              </a:rPr>
              <a:t>Для любых видов обязательств односторонний отказ возможен  в случаях</a:t>
            </a:r>
            <a:r>
              <a:rPr lang="ru-RU" altLang="ru-RU" sz="1600" dirty="0">
                <a:latin typeface="Corbel" pitchFamily="32" charset="0"/>
              </a:rPr>
              <a:t>: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>
                <a:latin typeface="Corbel" pitchFamily="32" charset="0"/>
              </a:rPr>
              <a:t>- </a:t>
            </a:r>
            <a:r>
              <a:rPr lang="ru-RU" altLang="ru-RU" sz="1600" dirty="0">
                <a:latin typeface="Corbel" pitchFamily="32" charset="0"/>
                <a:cs typeface="Arial" charset="0"/>
              </a:rPr>
              <a:t>отсутствия у одной из сторон договора лицензии на осуществление деятельности или членства в саморегулируемой организации, необходимых для исполнения обязательства по договору, другая сторона вправе отказаться от договора (исполнения договора) и потребовать возмещения убытков (ст. 450.1 ГК РФ</a:t>
            </a:r>
            <a:r>
              <a:rPr lang="ru-RU" altLang="ru-RU" sz="1600" dirty="0" smtClean="0">
                <a:latin typeface="Corbel" pitchFamily="32" charset="0"/>
                <a:cs typeface="Arial" charset="0"/>
              </a:rPr>
              <a:t>);</a:t>
            </a:r>
            <a:endParaRPr lang="ru-RU" altLang="ru-RU" sz="1600" dirty="0">
              <a:latin typeface="Corbel" pitchFamily="32" charset="0"/>
              <a:cs typeface="Arial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>
                <a:latin typeface="Corbel" pitchFamily="32" charset="0"/>
                <a:cs typeface="Arial" charset="0"/>
              </a:rPr>
              <a:t>- существенного изменения обстоятельств, из которых стороны исходили при заключении договора, если иное не предусмотрено договором или не вытекает из его существа.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i="1" dirty="0">
                <a:latin typeface="Corbel" pitchFamily="32" charset="0"/>
                <a:cs typeface="Arial" charset="0"/>
              </a:rPr>
              <a:t>Изменение обстоятельств признается существенным, когда они изменились настолько, что, если бы стороны могли это разумно предвидеть, договор вообще не был бы ими </a:t>
            </a:r>
            <a:r>
              <a:rPr lang="ru-RU" altLang="ru-RU" sz="1600" i="1" dirty="0" err="1">
                <a:latin typeface="Corbel" pitchFamily="32" charset="0"/>
                <a:cs typeface="Arial" charset="0"/>
              </a:rPr>
              <a:t>заключен</a:t>
            </a:r>
            <a:r>
              <a:rPr lang="ru-RU" altLang="ru-RU" sz="1600" i="1" dirty="0">
                <a:latin typeface="Corbel" pitchFamily="32" charset="0"/>
                <a:cs typeface="Arial" charset="0"/>
              </a:rPr>
              <a:t> или был бы </a:t>
            </a:r>
            <a:r>
              <a:rPr lang="ru-RU" altLang="ru-RU" sz="1600" i="1" dirty="0" err="1">
                <a:latin typeface="Corbel" pitchFamily="32" charset="0"/>
                <a:cs typeface="Arial" charset="0"/>
              </a:rPr>
              <a:t>заключен</a:t>
            </a:r>
            <a:r>
              <a:rPr lang="ru-RU" altLang="ru-RU" sz="1600" i="1" dirty="0">
                <a:latin typeface="Corbel" pitchFamily="32" charset="0"/>
                <a:cs typeface="Arial" charset="0"/>
              </a:rPr>
              <a:t> на значительно отличающихся условиях.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>
                <a:latin typeface="Corbel" pitchFamily="32" charset="0"/>
                <a:cs typeface="Arial" charset="0"/>
              </a:rPr>
              <a:t> Если стороны не достигли соглашения о приведении договора в соответствие с существенно изменившимися обстоятельствами или о его расторжении, договор может быть расторгнут по требованию заинтересованной стороны (ст. 451 ГК РФ).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расторжения контракта</a:t>
            </a:r>
          </a:p>
        </p:txBody>
      </p:sp>
    </p:spTree>
    <p:extLst>
      <p:ext uri="{BB962C8B-B14F-4D97-AF65-F5344CB8AC3E}">
        <p14:creationId xmlns="" xmlns:p14="http://schemas.microsoft.com/office/powerpoint/2010/main" val="37320482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Text Box 2"/>
          <p:cNvSpPr txBox="1">
            <a:spLocks noChangeArrowheads="1"/>
          </p:cNvSpPr>
          <p:nvPr/>
        </p:nvSpPr>
        <p:spPr bwMode="auto">
          <a:xfrm>
            <a:off x="8348663" y="6111875"/>
            <a:ext cx="4572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A5630D7D-09ED-4B0A-BAEA-5978F209EFED}" type="slidenum">
              <a:rPr lang="ru-RU" altLang="ru-RU" sz="1000">
                <a:solidFill>
                  <a:srgbClr val="A7A399"/>
                </a:solidFill>
                <a:latin typeface="Arial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ru-RU" altLang="ru-RU" sz="1000">
              <a:solidFill>
                <a:srgbClr val="A7A399"/>
              </a:solidFill>
              <a:latin typeface="Arial" charset="0"/>
            </a:endParaRPr>
          </a:p>
        </p:txBody>
      </p:sp>
      <p:sp>
        <p:nvSpPr>
          <p:cNvPr id="60420" name="Text Box 3"/>
          <p:cNvSpPr txBox="1">
            <a:spLocks noChangeArrowheads="1"/>
          </p:cNvSpPr>
          <p:nvPr/>
        </p:nvSpPr>
        <p:spPr bwMode="auto">
          <a:xfrm>
            <a:off x="971601" y="1196752"/>
            <a:ext cx="7200800" cy="304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1pPr>
            <a:lvl2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2pPr>
            <a:lvl3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3pPr>
            <a:lvl4pPr>
              <a:spcBef>
                <a:spcPts val="225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900"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4pPr>
            <a:lvl5pPr>
              <a:spcBef>
                <a:spcPts val="250"/>
              </a:spcBef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Verdana" pitchFamily="32" charset="0"/>
                <a:ea typeface="Microsoft YaHei" charset="-122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ru-RU" altLang="ru-RU" sz="1600" i="1" dirty="0">
                <a:solidFill>
                  <a:srgbClr val="FF0000"/>
                </a:solidFill>
                <a:latin typeface="Corbel" pitchFamily="32" charset="0"/>
              </a:rPr>
              <a:t>Примечание (случае одностороннего отказа предусмотренные в ГК РФ):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endParaRPr lang="ru-RU" altLang="ru-RU" sz="1600" i="1" dirty="0">
              <a:solidFill>
                <a:srgbClr val="FF0000"/>
              </a:solidFill>
              <a:latin typeface="Corbel" pitchFamily="32" charset="0"/>
            </a:endParaRPr>
          </a:p>
          <a:p>
            <a:pPr marL="342900" indent="-342900">
              <a:spcBef>
                <a:spcPct val="0"/>
              </a:spcBef>
              <a:buClrTx/>
              <a:buFontTx/>
              <a:buAutoNum type="arabicPeriod" startAt="2"/>
            </a:pPr>
            <a:r>
              <a:rPr lang="ru-RU" altLang="ru-RU" sz="1600" b="1" i="1" u="sng" dirty="0" smtClean="0">
                <a:latin typeface="Corbel" pitchFamily="32" charset="0"/>
              </a:rPr>
              <a:t>При </a:t>
            </a:r>
            <a:r>
              <a:rPr lang="ru-RU" altLang="ru-RU" sz="1600" b="1" i="1" u="sng" dirty="0">
                <a:latin typeface="Corbel" pitchFamily="32" charset="0"/>
              </a:rPr>
              <a:t>исполнении договоров подряда односторонний отказ возможен  в случаях</a:t>
            </a:r>
            <a:r>
              <a:rPr lang="ru-RU" altLang="ru-RU" sz="1600" dirty="0" smtClean="0">
                <a:latin typeface="Corbel" pitchFamily="32" charset="0"/>
              </a:rPr>
              <a:t>:</a:t>
            </a:r>
          </a:p>
          <a:p>
            <a:pPr>
              <a:spcBef>
                <a:spcPct val="0"/>
              </a:spcBef>
              <a:buClrTx/>
            </a:pPr>
            <a:endParaRPr lang="ru-RU" altLang="ru-RU" sz="1600" dirty="0">
              <a:latin typeface="Corbel" pitchFamily="32" charset="0"/>
            </a:endParaRPr>
          </a:p>
          <a:p>
            <a:pPr marL="285750" indent="-285750">
              <a:spcBef>
                <a:spcPct val="0"/>
              </a:spcBef>
              <a:buClrTx/>
              <a:buSzTx/>
              <a:buFontTx/>
              <a:buChar char="-"/>
            </a:pPr>
            <a:r>
              <a:rPr lang="ru-RU" altLang="ru-RU" sz="1600" dirty="0" smtClean="0">
                <a:latin typeface="Corbel" pitchFamily="32" charset="0"/>
                <a:cs typeface="Arial" charset="0"/>
              </a:rPr>
              <a:t>если </a:t>
            </a:r>
            <a:r>
              <a:rPr lang="ru-RU" altLang="ru-RU" sz="1600" dirty="0">
                <a:latin typeface="Corbel" pitchFamily="32" charset="0"/>
                <a:cs typeface="Arial" charset="0"/>
              </a:rPr>
              <a:t>подрядчик не приступает своевременно к исполнению договора подряда или выполняет работу настолько медленно, что окончание </a:t>
            </a:r>
            <a:r>
              <a:rPr lang="ru-RU" altLang="ru-RU" sz="1600" dirty="0" err="1">
                <a:latin typeface="Corbel" pitchFamily="32" charset="0"/>
                <a:cs typeface="Arial" charset="0"/>
              </a:rPr>
              <a:t>ее</a:t>
            </a:r>
            <a:r>
              <a:rPr lang="ru-RU" altLang="ru-RU" sz="1600" dirty="0">
                <a:latin typeface="Corbel" pitchFamily="32" charset="0"/>
                <a:cs typeface="Arial" charset="0"/>
              </a:rPr>
              <a:t> к сроку становится явно невозможным (ст. 715  ГК РФ</a:t>
            </a:r>
            <a:r>
              <a:rPr lang="ru-RU" altLang="ru-RU" sz="1600" dirty="0" smtClean="0">
                <a:latin typeface="Corbel" pitchFamily="32" charset="0"/>
                <a:cs typeface="Arial" charset="0"/>
              </a:rPr>
              <a:t>);</a:t>
            </a:r>
          </a:p>
          <a:p>
            <a:pPr marL="285750" indent="-285750">
              <a:spcBef>
                <a:spcPct val="0"/>
              </a:spcBef>
              <a:buClrTx/>
              <a:buSzTx/>
              <a:buFontTx/>
              <a:buChar char="-"/>
            </a:pPr>
            <a:endParaRPr lang="ru-RU" altLang="ru-RU" sz="1600" dirty="0" smtClean="0">
              <a:latin typeface="Corbel" pitchFamily="32" charset="0"/>
              <a:cs typeface="Arial" charset="0"/>
            </a:endParaRPr>
          </a:p>
          <a:p>
            <a:pPr marL="285750" indent="-285750">
              <a:spcBef>
                <a:spcPct val="0"/>
              </a:spcBef>
              <a:buClrTx/>
              <a:buSzTx/>
              <a:buFontTx/>
              <a:buChar char="-"/>
            </a:pPr>
            <a:r>
              <a:rPr lang="ru-RU" altLang="ru-RU" sz="1600" dirty="0" smtClean="0">
                <a:latin typeface="Corbel" pitchFamily="32" charset="0"/>
                <a:cs typeface="Arial" charset="0"/>
              </a:rPr>
              <a:t> </a:t>
            </a:r>
            <a:r>
              <a:rPr lang="ru-RU" altLang="ru-RU" sz="1600" dirty="0">
                <a:latin typeface="Corbel" pitchFamily="32" charset="0"/>
                <a:cs typeface="Arial" charset="0"/>
              </a:rPr>
              <a:t>если во время выполнения работы станет очевидным, что она не будет выполнена надлежащим образом,  и в назначенный заказчиком разумный срок для устранения недостатков подрядчик их не устранил (ст. 715 ГК РФ</a:t>
            </a:r>
            <a:r>
              <a:rPr lang="ru-RU" altLang="ru-RU" sz="1600" dirty="0" smtClean="0">
                <a:latin typeface="Corbel" pitchFamily="32" charset="0"/>
                <a:cs typeface="Arial" charset="0"/>
              </a:rPr>
              <a:t>);</a:t>
            </a:r>
            <a:endParaRPr lang="ru-RU" altLang="ru-RU" sz="1600" dirty="0">
              <a:latin typeface="Corbel" pitchFamily="32" charset="0"/>
              <a:cs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233046" y="188640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Контракт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233045" y="836712"/>
            <a:ext cx="6965245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33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Основания для расторжения контракта</a:t>
            </a:r>
          </a:p>
        </p:txBody>
      </p:sp>
    </p:spTree>
    <p:extLst>
      <p:ext uri="{BB962C8B-B14F-4D97-AF65-F5344CB8AC3E}">
        <p14:creationId xmlns="" xmlns:p14="http://schemas.microsoft.com/office/powerpoint/2010/main" val="368013619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2"/>
          <p:cNvSpPr>
            <a:spLocks noGrp="1" noChangeArrowheads="1"/>
          </p:cNvSpPr>
          <p:nvPr>
            <p:ph type="title"/>
          </p:nvPr>
        </p:nvSpPr>
        <p:spPr>
          <a:xfrm>
            <a:off x="493935" y="138786"/>
            <a:ext cx="8229600" cy="346075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altLang="ru-RU" sz="3200" b="1" dirty="0">
                <a:solidFill>
                  <a:srgbClr val="57201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  <a:ea typeface="+mn-ea"/>
                <a:cs typeface="+mn-cs"/>
              </a:rPr>
              <a:t>Контрактная система как процесс </a:t>
            </a:r>
          </a:p>
        </p:txBody>
      </p:sp>
      <p:sp>
        <p:nvSpPr>
          <p:cNvPr id="94210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/>
              <a:t>2017 г.</a:t>
            </a:r>
          </a:p>
        </p:txBody>
      </p:sp>
      <p:sp>
        <p:nvSpPr>
          <p:cNvPr id="94211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52B0324-4032-4421-881A-0D5A1ADB0830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 smtClean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755576" y="1124744"/>
            <a:ext cx="7776865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  <a:defRPr/>
            </a:pPr>
            <a:r>
              <a:rPr lang="ru-RU" altLang="ru-RU" sz="1800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Техническая часть сборников сметных норм включает</a:t>
            </a:r>
          </a:p>
          <a:p>
            <a:pPr>
              <a:buFontTx/>
              <a:buNone/>
              <a:defRPr/>
            </a:pPr>
            <a:r>
              <a:rPr lang="ru-RU" alt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 </a:t>
            </a:r>
            <a:r>
              <a:rPr lang="ru-RU" alt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«Общие положения» </a:t>
            </a:r>
            <a:r>
              <a:rPr lang="ru-RU" alt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</a:rPr>
              <a:t>: Положения о составе, порядке и особенностях применения сметных норм соответствующего сборника, отделов, разделов и подразделов. Не допускается применение положений Т.Ч. одного сборника (отдела, раздела и подраздела)  к сметным нормам других сборников (отделов, разделов и подразделов), за исключением случаев, предусмотренных Методикой, либо  Т.Ч. соответствующих ССН </a:t>
            </a:r>
            <a:endParaRPr lang="ru-RU" altLang="ru-RU" sz="1800" dirty="0" smtClean="0">
              <a:solidFill>
                <a:srgbClr val="FF3300"/>
              </a:solidFill>
              <a:latin typeface="Corbel" pitchFamily="34" charset="0"/>
            </a:endParaRPr>
          </a:p>
          <a:p>
            <a:pPr>
              <a:buFontTx/>
              <a:buNone/>
              <a:defRPr/>
            </a:pPr>
            <a:r>
              <a:rPr lang="ru-RU" altLang="ru-RU" sz="1600" i="1" dirty="0" smtClean="0">
                <a:latin typeface="Corbel" pitchFamily="34" charset="0"/>
              </a:rPr>
              <a:t>  </a:t>
            </a:r>
            <a:r>
              <a:rPr lang="ru-RU" altLang="ru-RU" sz="1800" b="1" dirty="0" smtClean="0">
                <a:latin typeface="Corbel" pitchFamily="34" charset="0"/>
              </a:rPr>
              <a:t>«Исчисление объемов работ»: </a:t>
            </a:r>
            <a:r>
              <a:rPr lang="ru-RU" altLang="ru-RU" sz="1800" dirty="0" smtClean="0">
                <a:latin typeface="Corbel" pitchFamily="34" charset="0"/>
              </a:rPr>
              <a:t>Правила, формулы и примеры расчетов.</a:t>
            </a:r>
          </a:p>
          <a:p>
            <a:pPr>
              <a:buFontTx/>
              <a:buNone/>
              <a:defRPr/>
            </a:pPr>
            <a:r>
              <a:rPr lang="ru-RU" altLang="ru-RU" sz="1800" dirty="0" smtClean="0">
                <a:latin typeface="Corbel" pitchFamily="34" charset="0"/>
              </a:rPr>
              <a:t>  </a:t>
            </a:r>
            <a:r>
              <a:rPr lang="ru-RU" altLang="ru-RU" sz="1800" b="1" dirty="0" smtClean="0">
                <a:latin typeface="Corbel" pitchFamily="34" charset="0"/>
              </a:rPr>
              <a:t>«Приложения»: </a:t>
            </a:r>
            <a:r>
              <a:rPr lang="ru-RU" altLang="ru-RU" sz="1800" dirty="0" smtClean="0">
                <a:latin typeface="Corbel" pitchFamily="34" charset="0"/>
              </a:rPr>
              <a:t>Коэффициенты к сметным нормам, учитывающие изменения условий производства работ – усложняющие производство работ, расход материальных ресурсов и другие.</a:t>
            </a:r>
          </a:p>
          <a:p>
            <a:pPr>
              <a:buFontTx/>
              <a:buNone/>
              <a:defRPr/>
            </a:pPr>
            <a:endParaRPr lang="ru-RU" altLang="ru-RU" sz="1800" b="1" dirty="0" smtClean="0">
              <a:latin typeface="Corbel" pitchFamily="34" charset="0"/>
            </a:endParaRPr>
          </a:p>
          <a:p>
            <a:pPr>
              <a:buFontTx/>
              <a:buNone/>
              <a:defRPr/>
            </a:pPr>
            <a:r>
              <a:rPr lang="ru-RU" altLang="ru-RU" sz="1800" b="1" i="1" dirty="0" smtClean="0">
                <a:solidFill>
                  <a:srgbClr val="FF0000"/>
                </a:solidFill>
                <a:latin typeface="Corbel" pitchFamily="34" charset="0"/>
              </a:rPr>
              <a:t>Примечание.  </a:t>
            </a:r>
            <a:r>
              <a:rPr lang="ru-RU" altLang="ru-RU" sz="1800" b="1" i="1" dirty="0" smtClean="0">
                <a:latin typeface="Corbel" pitchFamily="34" charset="0"/>
              </a:rPr>
              <a:t>Условия производства строительных, специальных строительных, ремонтно-строительных, монтажа оборудования </a:t>
            </a:r>
          </a:p>
          <a:p>
            <a:pPr>
              <a:buFontTx/>
              <a:buNone/>
              <a:defRPr/>
            </a:pPr>
            <a:r>
              <a:rPr lang="ru-RU" altLang="ru-RU" sz="1800" b="1" i="1" dirty="0" smtClean="0">
                <a:latin typeface="Corbel" pitchFamily="34" charset="0"/>
              </a:rPr>
              <a:t>        и пусконаладочных работ и усложняющие факторы  должны быть </a:t>
            </a:r>
          </a:p>
          <a:p>
            <a:pPr>
              <a:buFontTx/>
              <a:buNone/>
              <a:defRPr/>
            </a:pPr>
            <a:r>
              <a:rPr lang="ru-RU" altLang="ru-RU" sz="1800" b="1" i="1" dirty="0" smtClean="0">
                <a:latin typeface="Corbel" pitchFamily="34" charset="0"/>
              </a:rPr>
              <a:t>        обоснованы ПОС </a:t>
            </a:r>
          </a:p>
          <a:p>
            <a:pPr>
              <a:buFontTx/>
              <a:buNone/>
              <a:defRPr/>
            </a:pPr>
            <a:endParaRPr lang="ru-RU" altLang="ru-RU" sz="1800" dirty="0" smtClean="0">
              <a:latin typeface="Corbel" pitchFamily="34" charset="0"/>
            </a:endParaRPr>
          </a:p>
          <a:p>
            <a:pPr>
              <a:buFontTx/>
              <a:buNone/>
              <a:defRPr/>
            </a:pPr>
            <a:endParaRPr lang="ru-RU" altLang="ru-RU" sz="1600" i="1" dirty="0" smtClean="0">
              <a:latin typeface="Corbel" pitchFamily="34" charset="0"/>
            </a:endParaRPr>
          </a:p>
          <a:p>
            <a:pPr>
              <a:buFontTx/>
              <a:buNone/>
              <a:defRPr/>
            </a:pPr>
            <a:endParaRPr lang="ru-RU" altLang="ru-RU" sz="1600" i="1" dirty="0" smtClean="0">
              <a:latin typeface="Corbel" pitchFamily="34" charset="0"/>
            </a:endParaRPr>
          </a:p>
        </p:txBody>
      </p:sp>
      <p:sp>
        <p:nvSpPr>
          <p:cNvPr id="94215" name="Line 34"/>
          <p:cNvSpPr>
            <a:spLocks noChangeShapeType="1"/>
          </p:cNvSpPr>
          <p:nvPr/>
        </p:nvSpPr>
        <p:spPr bwMode="auto">
          <a:xfrm>
            <a:off x="395536" y="4725144"/>
            <a:ext cx="8208145" cy="0"/>
          </a:xfrm>
          <a:prstGeom prst="line">
            <a:avLst/>
          </a:prstGeom>
          <a:noFill/>
          <a:ln w="38100" cap="rnd">
            <a:solidFill>
              <a:srgbClr val="3399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4217" name="Picture 36" descr="j01998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0"/>
            <a:ext cx="10001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1730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6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346075"/>
          </a:xfr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70000"/>
              </a:lnSpc>
            </a:pPr>
            <a:r>
              <a:rPr lang="ru-RU" altLang="ru-RU" sz="3200" b="1" dirty="0" smtClean="0">
                <a:solidFill>
                  <a:srgbClr val="57201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bel" pitchFamily="34" charset="0"/>
                <a:ea typeface="+mn-ea"/>
                <a:cs typeface="+mn-cs"/>
              </a:rPr>
              <a:t>Комментарии</a:t>
            </a:r>
            <a:endParaRPr lang="ru-RU" altLang="ru-RU" sz="3200" b="1" dirty="0">
              <a:solidFill>
                <a:srgbClr val="57201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bel" pitchFamily="34" charset="0"/>
              <a:ea typeface="+mn-ea"/>
              <a:cs typeface="+mn-cs"/>
            </a:endParaRPr>
          </a:p>
        </p:txBody>
      </p:sp>
      <p:sp>
        <p:nvSpPr>
          <p:cNvPr id="95234" name="Нижний колонтитул 5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/>
              <a:t>2017 г</a:t>
            </a:r>
            <a:r>
              <a:rPr lang="ru-RU" altLang="ru-RU" sz="1400" dirty="0" smtClean="0"/>
              <a:t>.</a:t>
            </a:r>
          </a:p>
        </p:txBody>
      </p:sp>
      <p:sp>
        <p:nvSpPr>
          <p:cNvPr id="95235" name="Номер слайда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2FE50EE-033E-43D8-BB07-8549776FA586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 smtClean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683568" y="908050"/>
            <a:ext cx="7776864" cy="4681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  <a:defRPr/>
            </a:pPr>
            <a:r>
              <a:rPr lang="ru-RU" altLang="ru-RU" sz="1800" b="1" dirty="0" smtClean="0">
                <a:latin typeface="Corbel" pitchFamily="34" charset="0"/>
              </a:rPr>
              <a:t>п</a:t>
            </a:r>
            <a:r>
              <a:rPr lang="ru-RU" altLang="ru-RU" sz="1800" b="1" dirty="0" smtClean="0">
                <a:latin typeface="Corbel" pitchFamily="34" charset="0"/>
              </a:rPr>
              <a:t>.5.7. </a:t>
            </a:r>
            <a:r>
              <a:rPr lang="ru-RU" altLang="ru-RU" sz="1800" dirty="0" smtClean="0">
                <a:latin typeface="Corbel" pitchFamily="34" charset="0"/>
              </a:rPr>
              <a:t>Сметные нормы на работы с применением монолитного (армированного и неармированного) бетона, а также раствора, разработаны из условия доставки бетонной смеси </a:t>
            </a:r>
            <a:r>
              <a:rPr lang="ru-RU" altLang="ru-RU" sz="1800" u="sng" dirty="0" err="1" smtClean="0">
                <a:latin typeface="Corbel" pitchFamily="34" charset="0"/>
              </a:rPr>
              <a:t>автобетоносмесителями</a:t>
            </a:r>
            <a:r>
              <a:rPr lang="ru-RU" altLang="ru-RU" sz="1800" u="sng" dirty="0" smtClean="0">
                <a:latin typeface="Corbel" pitchFamily="34" charset="0"/>
              </a:rPr>
              <a:t>- миксерами</a:t>
            </a:r>
            <a:r>
              <a:rPr lang="ru-RU" altLang="ru-RU" sz="1800" dirty="0" smtClean="0">
                <a:latin typeface="Corbel" pitchFamily="34" charset="0"/>
              </a:rPr>
              <a:t>. Дополнительное время пребывания </a:t>
            </a:r>
            <a:r>
              <a:rPr lang="ru-RU" altLang="ru-RU" sz="1800" u="sng" dirty="0" err="1" smtClean="0">
                <a:latin typeface="Corbel" pitchFamily="34" charset="0"/>
              </a:rPr>
              <a:t>автобетоносмесителей</a:t>
            </a:r>
            <a:r>
              <a:rPr lang="ru-RU" altLang="ru-RU" sz="1800" u="sng" dirty="0" smtClean="0">
                <a:latin typeface="Corbel" pitchFamily="34" charset="0"/>
              </a:rPr>
              <a:t>- миксеров </a:t>
            </a:r>
            <a:r>
              <a:rPr lang="ru-RU" altLang="ru-RU" sz="1800" dirty="0" smtClean="0">
                <a:latin typeface="Corbel" pitchFamily="34" charset="0"/>
              </a:rPr>
              <a:t>на объекте строительства с целью перемешивания бетонной смеси между порционной выдачей бетона необходимо учитывать непосредственно в локальных сметных расчетах (сметах) на основании данных ПОС, за исключением сметных норм, в которых указанные затраты предусмотрены. </a:t>
            </a:r>
          </a:p>
          <a:p>
            <a:pPr>
              <a:buFontTx/>
              <a:buNone/>
              <a:defRPr/>
            </a:pPr>
            <a:r>
              <a:rPr lang="ru-RU" altLang="ru-RU" sz="1800" dirty="0" smtClean="0">
                <a:latin typeface="Corbel" pitchFamily="34" charset="0"/>
              </a:rPr>
              <a:t> </a:t>
            </a:r>
            <a:r>
              <a:rPr lang="ru-RU" altLang="ru-RU" sz="1800" dirty="0" smtClean="0">
                <a:latin typeface="Corbel" pitchFamily="34" charset="0"/>
              </a:rPr>
              <a:t> </a:t>
            </a:r>
          </a:p>
          <a:p>
            <a:pPr>
              <a:buFontTx/>
              <a:buNone/>
              <a:defRPr/>
            </a:pPr>
            <a:r>
              <a:rPr lang="ru-RU" altLang="ru-RU" sz="1800" dirty="0" smtClean="0">
                <a:latin typeface="Corbel" pitchFamily="34" charset="0"/>
              </a:rPr>
              <a:t> </a:t>
            </a:r>
            <a:r>
              <a:rPr lang="ru-RU" altLang="ru-RU" sz="1800" dirty="0" smtClean="0">
                <a:latin typeface="Corbel" pitchFamily="34" charset="0"/>
              </a:rPr>
              <a:t> </a:t>
            </a:r>
            <a:r>
              <a:rPr lang="ru-RU" altLang="ru-RU" sz="1800" b="1" dirty="0" smtClean="0">
                <a:latin typeface="Corbel" pitchFamily="34" charset="0"/>
              </a:rPr>
              <a:t>п.8.7. </a:t>
            </a:r>
            <a:r>
              <a:rPr lang="ru-RU" altLang="ru-RU" sz="1800" dirty="0" smtClean="0">
                <a:latin typeface="Corbel" pitchFamily="34" charset="0"/>
              </a:rPr>
              <a:t>При применении сметных норм, включенных в сборники </a:t>
            </a:r>
            <a:r>
              <a:rPr lang="ru-RU" altLang="ru-RU" sz="1800" dirty="0" err="1" smtClean="0">
                <a:latin typeface="Corbel" pitchFamily="34" charset="0"/>
              </a:rPr>
              <a:t>ГЭСНр</a:t>
            </a:r>
            <a:r>
              <a:rPr lang="ru-RU" altLang="ru-RU" sz="1800" dirty="0" smtClean="0">
                <a:latin typeface="Corbel" pitchFamily="34" charset="0"/>
              </a:rPr>
              <a:t>, для определения сметной стоимости работ по реконструкции и капитальному ремонту объектов капитального строительства следует руководствоваться принципом максимального  совпадения технологии производства работ, принятой в проектной документации, и состава работ , приведенного в сметных нормах.</a:t>
            </a:r>
            <a:endParaRPr lang="ru-RU" altLang="ru-RU" sz="1800" dirty="0" smtClean="0">
              <a:latin typeface="Corbel" pitchFamily="34" charset="0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755577" y="4724400"/>
            <a:ext cx="7632848" cy="1008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  <a:defRPr/>
            </a:pPr>
            <a:endParaRPr lang="ru-RU" altLang="ru-RU" sz="1400" i="1" dirty="0" smtClean="0">
              <a:solidFill>
                <a:schemeClr val="accent2"/>
              </a:solidFill>
            </a:endParaRPr>
          </a:p>
        </p:txBody>
      </p:sp>
      <p:sp>
        <p:nvSpPr>
          <p:cNvPr id="95240" name="Line 15"/>
          <p:cNvSpPr>
            <a:spLocks noChangeShapeType="1"/>
          </p:cNvSpPr>
          <p:nvPr/>
        </p:nvSpPr>
        <p:spPr bwMode="auto">
          <a:xfrm>
            <a:off x="539552" y="5661248"/>
            <a:ext cx="7704855" cy="0"/>
          </a:xfrm>
          <a:prstGeom prst="line">
            <a:avLst/>
          </a:prstGeom>
          <a:noFill/>
          <a:ln w="38100" cap="rnd">
            <a:solidFill>
              <a:srgbClr val="3399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5241" name="Line 16"/>
          <p:cNvSpPr>
            <a:spLocks noChangeShapeType="1"/>
          </p:cNvSpPr>
          <p:nvPr/>
        </p:nvSpPr>
        <p:spPr bwMode="auto">
          <a:xfrm flipV="1">
            <a:off x="827584" y="3501008"/>
            <a:ext cx="7632848" cy="5281"/>
          </a:xfrm>
          <a:prstGeom prst="line">
            <a:avLst/>
          </a:prstGeom>
          <a:noFill/>
          <a:ln w="38100" cap="rnd">
            <a:solidFill>
              <a:srgbClr val="33996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95242" name="Picture 17" descr="j019980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0"/>
            <a:ext cx="10001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2707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dirty="0" smtClean="0"/>
              <a:t>2017г.</a:t>
            </a:r>
            <a:endParaRPr lang="ru-RU" altLang="ru-RU" dirty="0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48FD7-D723-42AA-A82E-BA852A9219B1}" type="slidenum">
              <a:rPr lang="ru-RU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116632"/>
            <a:ext cx="7474024" cy="490066"/>
          </a:xfrm>
        </p:spPr>
        <p:txBody>
          <a:bodyPr>
            <a:normAutofit fontScale="90000"/>
          </a:bodyPr>
          <a:lstStyle/>
          <a:p>
            <a:r>
              <a:rPr lang="ru-RU" alt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Ремонтно-строительные работы</a:t>
            </a:r>
            <a:endParaRPr lang="ru-RU" altLang="ru-RU" sz="3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827584" y="849361"/>
            <a:ext cx="734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1600" b="0" dirty="0">
                <a:solidFill>
                  <a:schemeClr val="accent1"/>
                </a:solidFill>
              </a:rPr>
              <a:t>ОТВЕЧАЕМ НА ВОПРОС</a:t>
            </a:r>
            <a:r>
              <a:rPr lang="ru-RU" altLang="ru-RU" b="0" dirty="0">
                <a:solidFill>
                  <a:schemeClr val="accent1"/>
                </a:solidFill>
              </a:rPr>
              <a:t>:</a:t>
            </a:r>
            <a:r>
              <a:rPr lang="ru-RU" altLang="ru-RU" b="0" dirty="0"/>
              <a:t> </a:t>
            </a:r>
            <a:r>
              <a:rPr lang="ru-RU" altLang="ru-RU" b="0" u="sng" dirty="0">
                <a:solidFill>
                  <a:srgbClr val="FF6600"/>
                </a:solidFill>
              </a:rPr>
              <a:t>Как </a:t>
            </a:r>
            <a:r>
              <a:rPr lang="ru-RU" altLang="ru-RU" b="0" u="sng" dirty="0" smtClean="0">
                <a:solidFill>
                  <a:srgbClr val="FF6600"/>
                </a:solidFill>
              </a:rPr>
              <a:t>правильно применять сметные нормы?</a:t>
            </a:r>
            <a:endParaRPr lang="ru-RU" altLang="ru-RU" b="0" u="sng" dirty="0">
              <a:solidFill>
                <a:srgbClr val="FF6600"/>
              </a:solidFill>
            </a:endParaRPr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683568" y="1412776"/>
            <a:ext cx="7344815" cy="410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i="1" dirty="0" smtClean="0">
                <a:latin typeface="Corbel" pitchFamily="34" charset="0"/>
              </a:rPr>
              <a:t>п</a:t>
            </a:r>
            <a:r>
              <a:rPr lang="ru-RU" altLang="ru-RU" i="1" dirty="0" smtClean="0">
                <a:latin typeface="Corbel" pitchFamily="34" charset="0"/>
              </a:rPr>
              <a:t>. 8.7.1.При  отсутствии необходимых сметных норм, включенных в </a:t>
            </a:r>
            <a:r>
              <a:rPr lang="ru-RU" altLang="ru-RU" i="1" dirty="0" err="1" smtClean="0">
                <a:latin typeface="Corbel" pitchFamily="34" charset="0"/>
              </a:rPr>
              <a:t>ГЭСНр</a:t>
            </a:r>
            <a:r>
              <a:rPr lang="ru-RU" altLang="ru-RU" i="1" dirty="0" smtClean="0">
                <a:latin typeface="Corbel" pitchFamily="34" charset="0"/>
              </a:rPr>
              <a:t>, сметные затраты на ремонтно-строительные работы и работы по реконструкции объектов кап. строительства м.б. определены: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altLang="ru-RU" i="1" dirty="0" smtClean="0">
                <a:latin typeface="Corbel" pitchFamily="34" charset="0"/>
              </a:rPr>
              <a:t>п</a:t>
            </a:r>
            <a:r>
              <a:rPr lang="ru-RU" altLang="ru-RU" i="1" dirty="0" smtClean="0">
                <a:latin typeface="Corbel" pitchFamily="34" charset="0"/>
              </a:rPr>
              <a:t>о сметным нормам ГЭСН 81-02-46… «Работы при реконструкции зданий и сооружений»;</a:t>
            </a:r>
          </a:p>
          <a:p>
            <a:pPr>
              <a:buFontTx/>
              <a:buChar char="-"/>
            </a:pPr>
            <a:r>
              <a:rPr lang="ru-RU" altLang="ru-RU" i="1" dirty="0" smtClean="0">
                <a:latin typeface="Corbel" pitchFamily="34" charset="0"/>
              </a:rPr>
              <a:t>по сметным нормам </a:t>
            </a:r>
            <a:r>
              <a:rPr lang="ru-RU" altLang="ru-RU" i="1" dirty="0" smtClean="0">
                <a:latin typeface="Corbel" pitchFamily="34" charset="0"/>
              </a:rPr>
              <a:t>ГЭСН (аналогичные технологическим процессам в новом строительстве, в т.ч. </a:t>
            </a:r>
            <a:r>
              <a:rPr lang="ru-RU" altLang="ru-RU" i="1" dirty="0" smtClean="0">
                <a:latin typeface="Corbel" pitchFamily="34" charset="0"/>
              </a:rPr>
              <a:t>п</a:t>
            </a:r>
            <a:r>
              <a:rPr lang="ru-RU" altLang="ru-RU" i="1" dirty="0" smtClean="0">
                <a:latin typeface="Corbel" pitchFamily="34" charset="0"/>
              </a:rPr>
              <a:t>о возведению новых конструктивных элементов ),с  применением  следующих коэффициентов:</a:t>
            </a:r>
          </a:p>
          <a:p>
            <a:endParaRPr lang="ru-RU" altLang="ru-RU" i="1" dirty="0" smtClean="0">
              <a:latin typeface="Corbel" pitchFamily="34" charset="0"/>
            </a:endParaRPr>
          </a:p>
          <a:p>
            <a:pPr>
              <a:buFontTx/>
              <a:buChar char="-"/>
            </a:pPr>
            <a:r>
              <a:rPr lang="ru-RU" altLang="ru-RU" i="1" dirty="0" smtClean="0">
                <a:latin typeface="Corbel" pitchFamily="34" charset="0"/>
              </a:rPr>
              <a:t>1,15- к затратам  труда рабочих;</a:t>
            </a:r>
          </a:p>
          <a:p>
            <a:pPr>
              <a:buFontTx/>
              <a:buChar char="-"/>
            </a:pPr>
            <a:endParaRPr lang="ru-RU" altLang="ru-RU" i="1" dirty="0" smtClean="0">
              <a:latin typeface="Corbel" pitchFamily="34" charset="0"/>
            </a:endParaRPr>
          </a:p>
          <a:p>
            <a:pPr>
              <a:buFontTx/>
              <a:buChar char="-"/>
            </a:pPr>
            <a:r>
              <a:rPr lang="ru-RU" altLang="ru-RU" i="1" dirty="0" smtClean="0">
                <a:latin typeface="Corbel" pitchFamily="34" charset="0"/>
              </a:rPr>
              <a:t>1,25-к нормам времени на эксплуатацию строительных машин и механизмов, затратам труда машинистов.</a:t>
            </a:r>
            <a:endParaRPr lang="ru-RU" altLang="ru-RU" i="1" dirty="0">
              <a:latin typeface="Corbel" pitchFamily="34" charset="0"/>
            </a:endParaRPr>
          </a:p>
        </p:txBody>
      </p:sp>
      <p:pic>
        <p:nvPicPr>
          <p:cNvPr id="131083" name="Picture 11" descr="j029912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3863" y="0"/>
            <a:ext cx="1100137" cy="18049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2219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C83E7A-51AC-4BFA-AE71-5C062F1C327B}" type="slidenum">
              <a:rPr lang="ru-RU"/>
              <a:pPr>
                <a:defRPr/>
              </a:pPr>
              <a:t>6</a:t>
            </a:fld>
            <a:endParaRPr lang="ru-RU" dirty="0"/>
          </a:p>
        </p:txBody>
      </p:sp>
      <p:graphicFrame>
        <p:nvGraphicFramePr>
          <p:cNvPr id="64527" name="Group 1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="" xmlns:p14="http://schemas.microsoft.com/office/powerpoint/2010/main" val="2657170332"/>
              </p:ext>
            </p:extLst>
          </p:nvPr>
        </p:nvGraphicFramePr>
        <p:xfrm>
          <a:off x="899592" y="4221088"/>
          <a:ext cx="7200800" cy="1981200"/>
        </p:xfrm>
        <a:graphic>
          <a:graphicData uri="http://schemas.openxmlformats.org/drawingml/2006/table">
            <a:tbl>
              <a:tblPr/>
              <a:tblGrid>
                <a:gridCol w="3312368"/>
                <a:gridCol w="3888432"/>
              </a:tblGrid>
              <a:tr h="50405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Коэффициенты учитывают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Потери подрядных 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организвций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, связанные с 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малообъемностью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работ;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Снижение уровня годового режима работы строительных машин. (п.8.7.3.)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585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Осутствие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  возможности применения технолог. схем производства работ, принятых в ГЭСН;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179388" y="0"/>
            <a:ext cx="8785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1pPr>
            <a:lvl2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2pPr>
            <a:lvl3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3pPr>
            <a:lvl4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4pPr>
            <a:lvl5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ru-RU" alt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К=1,15  и  К=1,25 (п.8.7.2.)</a:t>
            </a:r>
            <a:endParaRPr lang="ru-RU" altLang="ru-RU" dirty="0"/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755577" y="908050"/>
            <a:ext cx="763284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0" dirty="0">
                <a:solidFill>
                  <a:schemeClr val="accent1"/>
                </a:solidFill>
              </a:rPr>
              <a:t>ОТВЕЧАЕМ НА ВОПРОС:</a:t>
            </a:r>
            <a:r>
              <a:rPr lang="ru-RU" altLang="ru-RU" b="0" dirty="0"/>
              <a:t> </a:t>
            </a:r>
            <a:r>
              <a:rPr lang="ru-RU" altLang="ru-RU" b="0" u="sng" dirty="0" smtClean="0">
                <a:solidFill>
                  <a:srgbClr val="FF6600"/>
                </a:solidFill>
              </a:rPr>
              <a:t>Коэффициенты не распространяются на?</a:t>
            </a:r>
            <a:endParaRPr lang="ru-RU" altLang="ru-RU" b="0" u="sng" dirty="0">
              <a:solidFill>
                <a:srgbClr val="FF6600"/>
              </a:solidFill>
            </a:endParaRP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755577" y="1341438"/>
            <a:ext cx="7344815" cy="2862322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dirty="0" smtClean="0">
                <a:latin typeface="Corbel" pitchFamily="34" charset="0"/>
              </a:rPr>
              <a:t>-ГЭСН  81-02-46…., </a:t>
            </a:r>
            <a:r>
              <a:rPr lang="ru-RU" altLang="ru-RU" dirty="0" err="1" smtClean="0">
                <a:latin typeface="Corbel" pitchFamily="34" charset="0"/>
              </a:rPr>
              <a:t>ГЭСНм</a:t>
            </a:r>
            <a:r>
              <a:rPr lang="ru-RU" altLang="ru-RU" dirty="0" smtClean="0">
                <a:latin typeface="Corbel" pitchFamily="34" charset="0"/>
              </a:rPr>
              <a:t>, </a:t>
            </a:r>
            <a:r>
              <a:rPr lang="ru-RU" altLang="ru-RU" dirty="0" err="1" smtClean="0">
                <a:latin typeface="Corbel" pitchFamily="34" charset="0"/>
              </a:rPr>
              <a:t>ГЭСНр</a:t>
            </a:r>
            <a:r>
              <a:rPr lang="ru-RU" altLang="ru-RU" dirty="0" smtClean="0">
                <a:latin typeface="Corbel" pitchFamily="34" charset="0"/>
              </a:rPr>
              <a:t>, </a:t>
            </a:r>
            <a:r>
              <a:rPr lang="ru-RU" altLang="ru-RU" dirty="0" err="1" smtClean="0">
                <a:latin typeface="Corbel" pitchFamily="34" charset="0"/>
              </a:rPr>
              <a:t>ГЭСНп</a:t>
            </a:r>
            <a:r>
              <a:rPr lang="ru-RU" altLang="ru-RU" dirty="0" smtClean="0">
                <a:latin typeface="Corbel" pitchFamily="34" charset="0"/>
              </a:rPr>
              <a:t>;</a:t>
            </a:r>
          </a:p>
          <a:p>
            <a:pPr>
              <a:spcBef>
                <a:spcPct val="50000"/>
              </a:spcBef>
            </a:pPr>
            <a:r>
              <a:rPr lang="ru-RU" altLang="ru-RU" dirty="0" smtClean="0">
                <a:latin typeface="Corbel" pitchFamily="34" charset="0"/>
              </a:rPr>
              <a:t>- На строительные и специальные строительные работы по разборке (демонтажу) строительных конструкций, систем и сетей инженерно-технического обеспечения, включенные в ГЭСН («прямые сметные нормы»);</a:t>
            </a:r>
          </a:p>
          <a:p>
            <a:pPr>
              <a:spcBef>
                <a:spcPct val="50000"/>
              </a:spcBef>
            </a:pPr>
            <a:r>
              <a:rPr lang="ru-RU" altLang="ru-RU" dirty="0" smtClean="0">
                <a:latin typeface="Corbel" pitchFamily="34" charset="0"/>
              </a:rPr>
              <a:t>- На строительные и специальные строительные </a:t>
            </a:r>
            <a:r>
              <a:rPr lang="ru-RU" altLang="ru-RU" dirty="0" smtClean="0">
                <a:latin typeface="Corbel" pitchFamily="34" charset="0"/>
              </a:rPr>
              <a:t>работы , по разборке (демонтажу) строительных конструкций </a:t>
            </a:r>
            <a:r>
              <a:rPr lang="ru-RU" altLang="ru-RU" dirty="0" smtClean="0">
                <a:latin typeface="Corbel" pitchFamily="34" charset="0"/>
              </a:rPr>
              <a:t>, систем и сетей инженерно-технического </a:t>
            </a:r>
            <a:r>
              <a:rPr lang="ru-RU" altLang="ru-RU" dirty="0" smtClean="0">
                <a:latin typeface="Corbel" pitchFamily="34" charset="0"/>
              </a:rPr>
              <a:t>обеспечения с применением понижающих коэффициентов.</a:t>
            </a:r>
            <a:endParaRPr lang="ru-RU" altLang="ru-RU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374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 smtClean="0"/>
          </a:p>
          <a:p>
            <a:endParaRPr lang="ru-RU" altLang="ru-RU"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98A38B-DF90-4637-87F1-2EF0F9618C03}" type="slidenum">
              <a:rPr lang="ru-RU"/>
              <a:pPr>
                <a:defRPr/>
              </a:pPr>
              <a:t>7</a:t>
            </a:fld>
            <a:endParaRPr lang="ru-RU" dirty="0"/>
          </a:p>
        </p:txBody>
      </p:sp>
      <p:graphicFrame>
        <p:nvGraphicFramePr>
          <p:cNvPr id="121859" name="Group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="" xmlns:p14="http://schemas.microsoft.com/office/powerpoint/2010/main" val="947460047"/>
              </p:ext>
            </p:extLst>
          </p:nvPr>
        </p:nvGraphicFramePr>
        <p:xfrm>
          <a:off x="755576" y="1124744"/>
          <a:ext cx="7632848" cy="3474720"/>
        </p:xfrm>
        <a:graphic>
          <a:graphicData uri="http://schemas.openxmlformats.org/drawingml/2006/table">
            <a:tbl>
              <a:tblPr/>
              <a:tblGrid>
                <a:gridCol w="2997545"/>
                <a:gridCol w="4635303"/>
              </a:tblGrid>
              <a:tr h="649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Вредные условия труда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Стесненные условия в застроенной части населенных пунктов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1512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радиация;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ионизирующее излучение;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скорость движения воздуха и т.д.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-расположение объектов кап. строительства … в непосредственной близости (в пределах 50м) от зоны производства работ;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 ограничение поворота стрелы грузоподъемного крана в соответствии с данными ПОС и др.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445" name="Group 2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53336090"/>
              </p:ext>
            </p:extLst>
          </p:nvPr>
        </p:nvGraphicFramePr>
        <p:xfrm>
          <a:off x="755576" y="4653136"/>
          <a:ext cx="7632203" cy="1122114"/>
        </p:xfrm>
        <a:graphic>
          <a:graphicData uri="http://schemas.openxmlformats.org/drawingml/2006/table">
            <a:tbl>
              <a:tblPr/>
              <a:tblGrid>
                <a:gridCol w="7632203"/>
              </a:tblGrid>
              <a:tr h="112211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Эксплуатируемый объект кап. строительства- объект кап. </a:t>
                      </a:r>
                      <a:r>
                        <a:rPr kumimoji="0" lang="ru-RU" alt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строительствака</a:t>
                      </a: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alt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введеный</a:t>
                      </a: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 в эксплуатацию.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Corbel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250825" y="39249"/>
            <a:ext cx="8785225" cy="509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1pPr>
            <a:lvl2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2pPr>
            <a:lvl3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3pPr>
            <a:lvl4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4pPr>
            <a:lvl5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ru-RU" altLang="ru-RU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комментарии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</p:spTree>
    <p:extLst>
      <p:ext uri="{BB962C8B-B14F-4D97-AF65-F5344CB8AC3E}">
        <p14:creationId xmlns="" xmlns:p14="http://schemas.microsoft.com/office/powerpoint/2010/main" val="523649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>
          <a:xfrm flipV="1">
            <a:off x="827584" y="6812280"/>
            <a:ext cx="5627005" cy="45719"/>
          </a:xfrm>
        </p:spPr>
        <p:txBody>
          <a:bodyPr/>
          <a:lstStyle/>
          <a:p>
            <a:endParaRPr lang="ru-RU" altLang="ru-RU"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453539-2DF9-4E17-9636-A12FC4CB6CD1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graphicFrame>
        <p:nvGraphicFramePr>
          <p:cNvPr id="9241" name="Group 25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="" xmlns:p14="http://schemas.microsoft.com/office/powerpoint/2010/main" val="2454796118"/>
              </p:ext>
            </p:extLst>
          </p:nvPr>
        </p:nvGraphicFramePr>
        <p:xfrm>
          <a:off x="971600" y="764704"/>
          <a:ext cx="7472902" cy="5184576"/>
        </p:xfrm>
        <a:graphic>
          <a:graphicData uri="http://schemas.openxmlformats.org/drawingml/2006/table">
            <a:tbl>
              <a:tblPr/>
              <a:tblGrid>
                <a:gridCol w="7472902"/>
              </a:tblGrid>
              <a:tr h="151216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Рабочий процесс рассматривается, как производственный процесс предприятий различных видов деятельности (производственного и непроизводственного).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6300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 кровлям средней сложности относятся кровли с прямолинейными поверхностями (шатровые, вальмовые, вальмовые с переломом скатов и мансардные, 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полувальмосые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. С фонарем, 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четырехщипцовые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, а также кровли  Г- и Т- </a:t>
                      </a:r>
                      <a:r>
                        <a:rPr kumimoji="0" lang="ru-RU" alt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образногоочертания</a:t>
                      </a: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в плане, складчатые, кровли совмещенные с уклоном свыше 10%), или кровли с количеством скатов от 3-х до 5-ти.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К сложным кровлям относятся кровли с криволинейными поверхностями(куполообразные, сводчатые, конусообразные. сферические, шпилеобразные, крыши с крестовым сводом) или кровли с количеством скатов более пяти. 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250824" y="30194"/>
            <a:ext cx="8785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1pPr>
            <a:lvl2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2pPr>
            <a:lvl3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3pPr>
            <a:lvl4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4pPr>
            <a:lvl5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9pPr>
          </a:lstStyle>
          <a:p>
            <a:pPr>
              <a:lnSpc>
                <a:spcPct val="70000"/>
              </a:lnSpc>
            </a:pPr>
            <a:endParaRPr lang="ru-RU" altLang="ru-RU" dirty="0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827088" y="5300663"/>
            <a:ext cx="7848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altLang="ru-RU"/>
          </a:p>
        </p:txBody>
      </p:sp>
    </p:spTree>
    <p:extLst>
      <p:ext uri="{BB962C8B-B14F-4D97-AF65-F5344CB8AC3E}">
        <p14:creationId xmlns="" xmlns:p14="http://schemas.microsoft.com/office/powerpoint/2010/main" val="70620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/>
              <a:t>© Мавлюкеев В.Р.</a:t>
            </a:r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580FAF-F565-48D2-AFBA-873FF30FB0C8}" type="slidenum">
              <a:rPr lang="ru-RU"/>
              <a:pPr>
                <a:defRPr/>
              </a:pPr>
              <a:t>9</a:t>
            </a:fld>
            <a:endParaRPr lang="ru-RU" dirty="0"/>
          </a:p>
        </p:txBody>
      </p:sp>
      <p:graphicFrame>
        <p:nvGraphicFramePr>
          <p:cNvPr id="122902" name="Group 22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="" xmlns:p14="http://schemas.microsoft.com/office/powerpoint/2010/main" val="3918472680"/>
              </p:ext>
            </p:extLst>
          </p:nvPr>
        </p:nvGraphicFramePr>
        <p:xfrm>
          <a:off x="991454" y="997188"/>
          <a:ext cx="7237413" cy="4754880"/>
        </p:xfrm>
        <a:graphic>
          <a:graphicData uri="http://schemas.openxmlformats.org/drawingml/2006/table">
            <a:tbl>
              <a:tblPr/>
              <a:tblGrid>
                <a:gridCol w="2778141"/>
                <a:gridCol w="4459272"/>
              </a:tblGrid>
              <a:tr h="7709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 метода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Особенности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11755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Проектно-сметный метод (</a:t>
                      </a:r>
                      <a:r>
                        <a:rPr kumimoji="0" lang="ru-RU" alt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второй случай применения</a:t>
                      </a: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rgbClr val="0D0D0D"/>
                          </a:solidFill>
                          <a:latin typeface="Corbel" pitchFamily="34" charset="0"/>
                          <a:cs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Цена контракта на проведение работ по сохранению объектов культурного наследия (памятников истории и культуры) народов Российской Федерации определяется на основании согласованной в порядке, установленном законодательством Российской Федерации, </a:t>
                      </a:r>
                      <a:r>
                        <a:rPr kumimoji="0" lang="ru-RU" alt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Corbel" pitchFamily="34" charset="0"/>
                          <a:cs typeface="Times New Roman" pitchFamily="18" charset="0"/>
                        </a:rPr>
                        <a:t>проектной документации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 на проведение работ по сохранению объектов культурного наследия и в соответствии с реставрационными нормами и правилами, </a:t>
                      </a:r>
                      <a:r>
                        <a:rPr kumimoji="0" lang="ru-RU" alt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утвержденными</a:t>
                      </a:r>
                      <a:r>
                        <a:rPr kumimoji="0" lang="ru-RU" alt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rbel" pitchFamily="34" charset="0"/>
                          <a:cs typeface="Times New Roman" pitchFamily="18" charset="0"/>
                        </a:rPr>
                        <a:t> уполномоченным федеральным органом исполнительной власти.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217549" y="-78581"/>
            <a:ext cx="87852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1pPr>
            <a:lvl2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2pPr>
            <a:lvl3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3pPr>
            <a:lvl4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4pPr>
            <a:lvl5pPr algn="ctr">
              <a:defRPr sz="4400" b="1">
                <a:solidFill>
                  <a:srgbClr val="57201F"/>
                </a:solidFill>
                <a:latin typeface="Corbel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57201F"/>
                </a:solidFill>
                <a:latin typeface="Corbel" pitchFamily="34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ru-RU" altLang="ru-RU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Обоснование цены контракта</a:t>
            </a:r>
            <a:r>
              <a:rPr lang="ru-RU" altLang="ru-RU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91680" y="627856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Методы обоснования НМЦК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5384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1556</TotalTime>
  <Words>2796</Words>
  <Application>Microsoft Office PowerPoint</Application>
  <PresentationFormat>Экран (4:3)</PresentationFormat>
  <Paragraphs>253</Paragraphs>
  <Slides>28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Кнопка</vt:lpstr>
      <vt:lpstr>Методика применения сметных   норм введена в действие с 01.02.2017г.</vt:lpstr>
      <vt:lpstr>Контрактная система как процесс </vt:lpstr>
      <vt:lpstr>Контрактная система как процесс </vt:lpstr>
      <vt:lpstr>Комментарии</vt:lpstr>
      <vt:lpstr>Ремонтно-строительные работы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Специфика закупок подрядных строительных работ</dc:title>
  <dc:creator>admin</dc:creator>
  <cp:lastModifiedBy>Александр</cp:lastModifiedBy>
  <cp:revision>89</cp:revision>
  <dcterms:created xsi:type="dcterms:W3CDTF">2015-09-09T08:45:30Z</dcterms:created>
  <dcterms:modified xsi:type="dcterms:W3CDTF">2017-02-01T13:14:07Z</dcterms:modified>
</cp:coreProperties>
</file>