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77" r:id="rId6"/>
    <p:sldId id="295" r:id="rId7"/>
    <p:sldId id="297" r:id="rId8"/>
    <p:sldId id="298" r:id="rId9"/>
    <p:sldId id="300" r:id="rId10"/>
    <p:sldId id="301" r:id="rId11"/>
    <p:sldId id="319" r:id="rId12"/>
    <p:sldId id="331" r:id="rId13"/>
    <p:sldId id="343" r:id="rId14"/>
    <p:sldId id="344" r:id="rId15"/>
    <p:sldId id="345" r:id="rId16"/>
    <p:sldId id="346" r:id="rId17"/>
    <p:sldId id="348" r:id="rId18"/>
    <p:sldId id="349" r:id="rId19"/>
    <p:sldId id="351" r:id="rId20"/>
    <p:sldId id="363" r:id="rId21"/>
    <p:sldId id="353" r:id="rId22"/>
    <p:sldId id="354" r:id="rId23"/>
    <p:sldId id="362" r:id="rId24"/>
    <p:sldId id="364" r:id="rId25"/>
    <p:sldId id="365" r:id="rId26"/>
    <p:sldId id="358" r:id="rId27"/>
    <p:sldId id="359" r:id="rId28"/>
    <p:sldId id="36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28713-F136-49F2-89A0-8DE378DDDAC9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5D4BA-E74A-4185-8343-0AB1E949EC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948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06C800E-043F-4DBB-BB1D-592D1B37BCDE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983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766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EDD6BBC-0D26-475D-AFF1-B9ACB326EFC1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381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54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467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126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DF2BCED-48BA-448F-B202-F5D9E63BAA52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136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014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40B3ACF-B206-4698-8539-336BF39E7904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146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426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B09DEC-E0CC-49EC-9E42-AA04B4754097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167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617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59AD8B5-7CC5-4950-960C-AC280A06B93F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1426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26406B3-7C1C-40B5-92B1-C9538B8D18B2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03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4281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B5CC35C-8FA1-4F0D-9CFA-E958FF7B3A19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770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41561D0-1137-4038-BD59-503040758DD9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096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99E4C3-4555-4DDC-8B09-090C8417304A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44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795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A7EA45B-ED29-47E0-A2C2-1C285363BBBC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64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5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971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5304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69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Мавлюкеев В.Р. ©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3A07-BED8-4467-B793-B1A77D3BF4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254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B5E9867-A11C-473D-AC9A-408A96AB6A38}" type="datetimeFigureOut">
              <a:rPr lang="ru-RU" smtClean="0"/>
              <a:t>20.10.2016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7127978-38C0-4EBA-934F-DF9F4B13EB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Специфика закупок подрядных строительных работ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ct val="80000"/>
            </a:pPr>
            <a:endParaRPr lang="ru-RU" b="1" dirty="0" smtClean="0"/>
          </a:p>
          <a:p>
            <a:pPr>
              <a:lnSpc>
                <a:spcPct val="90000"/>
              </a:lnSpc>
              <a:spcBef>
                <a:spcPct val="0"/>
              </a:spcBef>
              <a:buSzPct val="80000"/>
            </a:pPr>
            <a:r>
              <a:rPr lang="en-US" b="1" dirty="0" smtClean="0"/>
              <a:t>2016-2017 </a:t>
            </a:r>
            <a:r>
              <a:rPr lang="ru-RU" b="1" dirty="0" smtClean="0"/>
              <a:t>гг.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13408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CF652-8A53-4C14-8675-BD4CA633785C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graphicFrame>
        <p:nvGraphicFramePr>
          <p:cNvPr id="10254" name="Group 1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31765691"/>
              </p:ext>
            </p:extLst>
          </p:nvPr>
        </p:nvGraphicFramePr>
        <p:xfrm>
          <a:off x="827584" y="1268760"/>
          <a:ext cx="7488832" cy="4543373"/>
        </p:xfrm>
        <a:graphic>
          <a:graphicData uri="http://schemas.openxmlformats.org/drawingml/2006/table">
            <a:tbl>
              <a:tblPr/>
              <a:tblGrid>
                <a:gridCol w="2740499"/>
                <a:gridCol w="4748333"/>
              </a:tblGrid>
              <a:tr h="7440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720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Затратный метод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Применяется когда невозможно определение начальной (максимальной) цены контракта с использованием указанных выше методов. Заключается в определении суммы прямых  и косвенных затрат на производство или приобретение и(или) реализацию товаров, работ, услуг, а также затрат на транспортировку, хранение, страхование и иные затраты.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50824" y="3034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3688" y="80535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Методы обоснования НМЦК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74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>
          <a:xfrm>
            <a:off x="885980" y="1340769"/>
            <a:ext cx="7358428" cy="4154984"/>
          </a:xfrm>
          <a:solidFill>
            <a:srgbClr val="CCFFFF"/>
          </a:solidFill>
          <a:ln w="19050" cap="flat" algn="ctr">
            <a:solidFill>
              <a:srgbClr val="CC99FF"/>
            </a:solidFill>
            <a:prstDash val="dash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rgbClr val="C00000"/>
                </a:solidFill>
                <a:latin typeface="Corbel" panose="020B0503020204020204" pitchFamily="34" charset="0"/>
              </a:rPr>
              <a:t>Законом  №44-ФЗ предусмотрены 43 основания для закупки у единственного поставщика (подрядчика, исполнителя) , в том числе: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 smtClean="0">
              <a:latin typeface="Corbel" panose="020B0503020204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latin typeface="Corbel" panose="020B0503020204020204" pitchFamily="34" charset="0"/>
              </a:rPr>
              <a:t> - осуществление закупки на сумму, не превышающую 100 тыс. руб. При этом, совокупный годовой объем таких закупок не должен превышать 5% размера средств, предусмотренных на осуществление всех закупок заказчика и составлять не более 50 млн. рублей в год. Ограничения не распространяются на закупки для нужд сельских поселений.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3" y="115888"/>
            <a:ext cx="8229600" cy="414337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100" dirty="0" smtClean="0"/>
              <a:t>Способы определения поставщиков (подрядчиков, исполнителей)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095023" y="817583"/>
            <a:ext cx="6965245" cy="5231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  <a:ea typeface="+mn-ea"/>
                <a:cs typeface="+mn-cs"/>
              </a:rPr>
              <a:t>Закупка у единственного подрядчика</a:t>
            </a:r>
            <a:endParaRPr lang="ru-RU" altLang="ru-RU" sz="2800" dirty="0"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53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>
          <a:xfrm>
            <a:off x="885980" y="1340769"/>
            <a:ext cx="7358428" cy="4893647"/>
          </a:xfrm>
          <a:solidFill>
            <a:srgbClr val="CCFFFF"/>
          </a:solidFill>
          <a:ln w="19050" cap="flat" algn="ctr">
            <a:solidFill>
              <a:srgbClr val="CC99FF"/>
            </a:solidFill>
            <a:prstDash val="dash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rgbClr val="C00000"/>
                </a:solidFill>
                <a:latin typeface="Corbel" panose="020B0503020204020204" pitchFamily="34" charset="0"/>
              </a:rPr>
              <a:t>Законом  №44-ФЗ предусмотрены 43 основания для закупки у единственного поставщика (подрядчика, исполнителя) , в том числе: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 smtClean="0">
              <a:latin typeface="Corbel" panose="020B0503020204020204" pitchFamily="34" charset="0"/>
            </a:endParaRPr>
          </a:p>
          <a:p>
            <a:pPr algn="just">
              <a:spcBef>
                <a:spcPct val="0"/>
              </a:spcBef>
              <a:buClrTx/>
              <a:buSzTx/>
              <a:buNone/>
            </a:pPr>
            <a:r>
              <a:rPr lang="ru-RU" altLang="ru-RU" dirty="0" smtClean="0">
                <a:latin typeface="Corbel" panose="020B0503020204020204" pitchFamily="34" charset="0"/>
              </a:rPr>
              <a:t>- Осуществление закупки </a:t>
            </a:r>
            <a:r>
              <a:rPr lang="ru-RU" altLang="ru-RU" dirty="0">
                <a:latin typeface="Corbel" panose="020B0503020204020204" pitchFamily="34" charset="0"/>
              </a:rPr>
              <a:t>образовательными учреждениями и учреждениями культуры на сумму, не превышающую 400 тыс. руб. При этом, совокупный годовой объем таких закупок не должен превышать 50% размера средств, предусмотренных на осуществление всех закупок заказчика и составлять не более 20 млн. рублей в год.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latin typeface="Corbel" panose="020B0503020204020204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3" y="115888"/>
            <a:ext cx="8229600" cy="414337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100" dirty="0" smtClean="0"/>
              <a:t>Способы определения поставщиков (подрядчиков, исполнителей)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095023" y="817583"/>
            <a:ext cx="6965245" cy="5231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  <a:ea typeface="+mn-ea"/>
                <a:cs typeface="+mn-cs"/>
              </a:rPr>
              <a:t>Закупка у единственного подрядчика</a:t>
            </a:r>
            <a:endParaRPr lang="ru-RU" altLang="ru-RU" sz="2800" dirty="0"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999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 txBox="1">
            <a:spLocks noChangeArrowheads="1"/>
          </p:cNvSpPr>
          <p:nvPr/>
        </p:nvSpPr>
        <p:spPr bwMode="auto">
          <a:xfrm>
            <a:off x="395288" y="1268413"/>
            <a:ext cx="8353425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/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99591" y="927100"/>
            <a:ext cx="7449071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buSzPct val="100000"/>
              <a:defRPr/>
            </a:pPr>
            <a:r>
              <a:rPr lang="ru-RU" altLang="ru-RU" sz="32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Microsoft YaHei" panose="020B0503020204020204" pitchFamily="34" charset="-122"/>
              </a:rPr>
              <a:t>Общие положения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7AA451F-21B3-4CC0-98C2-29FCD01F9578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>
            <a:off x="899591" y="1844824"/>
            <a:ext cx="7272809" cy="350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из ГК РФ: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 i="1" dirty="0">
                <a:latin typeface="Corbel" pitchFamily="32" charset="0"/>
                <a:cs typeface="Arial" charset="0"/>
              </a:rPr>
              <a:t>1. Существенными условия договора</a:t>
            </a:r>
            <a:r>
              <a:rPr lang="ru-RU" altLang="ru-RU" sz="1800" dirty="0">
                <a:latin typeface="Corbel" pitchFamily="32" charset="0"/>
                <a:cs typeface="Arial" charset="0"/>
              </a:rPr>
              <a:t> являются условия о предмете договора, условия, которые названы в законе или иных правовых актах как существенные или необходимые для договоров данного вида, а также все те условия, относительно которых по заявлению одной из сторон должно быть достигнуто соглашение (ст. 432 ГК РФ).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  <a:cs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39811628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956743" y="738993"/>
            <a:ext cx="7215657" cy="537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Контракт должен содержать следующие ОБЯЗАТЕЛЬНЫЕ (СУЩЕСТВЕННЫЕ) условия: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о том, что </a:t>
            </a: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цена контракта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должна быть </a:t>
            </a: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твёрдой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на весь срок исполнения контракта (за исключением случаем, предусмотренных ПП РФ от 13.01.2014 г. №19);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об ответственности заказчика и поставщика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(подрядчика, исполнителя за неисполнение или ненадлежащее исполнение обязательств по контракту;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порядке и сроках оплаты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товара, работы, услуги;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порядке и сроках осуществления приёмки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товаров, работ, услуг ( в </a:t>
            </a:r>
            <a:r>
              <a:rPr lang="ru-RU" altLang="ru-RU" dirty="0" err="1" smtClean="0">
                <a:latin typeface="Corbel" panose="020B0503020204020204" pitchFamily="34" charset="0"/>
                <a:ea typeface="+mn-ea"/>
              </a:rPr>
              <a:t>т.ч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 экспертизы);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порядке и сроках оформления результатов приёмки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акта приёма-передачи, акта сдачи-</a:t>
            </a:r>
            <a:r>
              <a:rPr lang="ru-RU" altLang="ru-RU" sz="1400" i="1" dirty="0" err="1" smtClean="0">
                <a:latin typeface="Corbel" panose="020B0503020204020204" pitchFamily="34" charset="0"/>
                <a:ea typeface="+mn-ea"/>
              </a:rPr>
              <a:t>приемки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, акта выполненных работ, оказанных услуг, и пр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сроках возврата заказчиком денежных средств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, внесённых участником закупки в качестве обеспечения контракта (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если установлено обеспечение контракта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  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BF4A072-B904-4C98-AA17-C16866F7D5A2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1624770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994324" y="662510"/>
            <a:ext cx="7226691" cy="563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Контракт должен содержать следующие ОБЯЗАТЕЛЬНЫЕ условия </a:t>
            </a:r>
            <a:r>
              <a:rPr lang="ru-RU" altLang="ru-RU" i="1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(</a:t>
            </a:r>
            <a:r>
              <a:rPr lang="ru-RU" altLang="ru-RU" sz="1400" i="1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продолжение</a:t>
            </a:r>
            <a:r>
              <a:rPr lang="ru-RU" altLang="ru-RU" i="1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):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об уменьшении суммы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, подлежащей уплате физическому лицу (не ИП), на размер налоговых платежей (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НДФЛ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график исполнения контракта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 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в случае, если контракт заключается на срок более 3-х лет и цена контракта составляет более 100 млн. руб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о предоставлении  информации о всех соисполнителях, субподрядчиках, заключивших договор с поставщиком  (подрядчиком, исполнителем), цена которого превышает 10% цены контракта 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если цена контракта составляет </a:t>
            </a:r>
            <a:r>
              <a:rPr lang="ru-RU" altLang="ru-RU" sz="1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  <a:ea typeface="+mn-ea"/>
              </a:rPr>
              <a:t>1 млрд. рублей 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- при осуществлении закупки для обеспечения федеральных нужд, </a:t>
            </a:r>
            <a:r>
              <a:rPr lang="ru-RU" altLang="ru-RU" sz="1400" b="1" i="1" dirty="0" smtClean="0">
                <a:latin typeface="Corbel" panose="020B0503020204020204" pitchFamily="34" charset="0"/>
                <a:ea typeface="+mn-ea"/>
              </a:rPr>
              <a:t>100 млн. рублей 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- при осуществлении закупки для обеспечения нужд субъекта Российской Федерации и муниципальных нужд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  </a:t>
            </a: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банковском сопровождении контракта 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( в случаях, установленных ПП РФ, ОИВ субъекта РФ, местной администрацией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расчёт и обоснование цены контракта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в случаях, осуществления закупки у единственного ППИ по основаниям, предусмотренным </a:t>
            </a:r>
            <a:r>
              <a:rPr lang="ru-RU" altLang="ru-RU" sz="1600" i="1" dirty="0" err="1" smtClean="0">
                <a:latin typeface="Corbel" panose="020B0503020204020204" pitchFamily="34" charset="0"/>
                <a:ea typeface="+mn-ea"/>
              </a:rPr>
              <a:t>пп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.  3,6, 9-14, 17 18, 22,23,27,30-32,34,35,37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2E5AAFE-BF62-4F14-AB8C-A6AB4B1026B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8034798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971600" y="692696"/>
            <a:ext cx="7226691" cy="549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(из ГК РФ):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- </a:t>
            </a:r>
            <a:r>
              <a:rPr lang="ru-RU" altLang="ru-RU" sz="1800" i="1" dirty="0">
                <a:latin typeface="Corbel" pitchFamily="32" charset="0"/>
              </a:rPr>
              <a:t>сделки совершаются устно или в письменной форме (простой или нотариальной);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- договор в письменной форме может быть </a:t>
            </a:r>
            <a:r>
              <a:rPr lang="ru-RU" altLang="ru-RU" sz="1800" dirty="0" err="1">
                <a:latin typeface="Corbel" pitchFamily="32" charset="0"/>
              </a:rPr>
              <a:t>заключен</a:t>
            </a:r>
            <a:r>
              <a:rPr lang="ru-RU" altLang="ru-RU" sz="1800" dirty="0">
                <a:latin typeface="Corbel" pitchFamily="32" charset="0"/>
              </a:rPr>
              <a:t> путём составления одного документа, подписанного уполномоченными лицами. Договор в письменной форме может быть </a:t>
            </a:r>
            <a:r>
              <a:rPr lang="ru-RU" altLang="ru-RU" sz="1800" dirty="0" err="1">
                <a:latin typeface="Corbel" pitchFamily="32" charset="0"/>
              </a:rPr>
              <a:t>заключен</a:t>
            </a:r>
            <a:r>
              <a:rPr lang="ru-RU" altLang="ru-RU" sz="1800" dirty="0">
                <a:latin typeface="Corbel" pitchFamily="32" charset="0"/>
              </a:rPr>
              <a:t> </a:t>
            </a:r>
            <a:r>
              <a:rPr lang="ru-RU" altLang="ru-RU" sz="1800" dirty="0" err="1">
                <a:latin typeface="Corbel" pitchFamily="32" charset="0"/>
              </a:rPr>
              <a:t>путем</a:t>
            </a:r>
            <a:r>
              <a:rPr lang="ru-RU" altLang="ru-RU" sz="1800" dirty="0">
                <a:latin typeface="Corbel" pitchFamily="32" charset="0"/>
              </a:rPr>
              <a:t> составления одного документа, подписанного сторонами, а также </a:t>
            </a:r>
            <a:r>
              <a:rPr lang="ru-RU" altLang="ru-RU" sz="1800" dirty="0" err="1">
                <a:latin typeface="Corbel" pitchFamily="32" charset="0"/>
              </a:rPr>
              <a:t>путем</a:t>
            </a:r>
            <a:r>
              <a:rPr lang="ru-RU" altLang="ru-RU" sz="1800" dirty="0">
                <a:latin typeface="Corbel" pitchFamily="32" charset="0"/>
              </a:rPr>
              <a:t> обмена письмами, телеграммами, телексами, телефаксами и иными документами, в том числе электронными документами, передаваемыми по каналам связи, позволяющими достоверно установить, что документ исходит от стороны по договору (ст. 434 ГК);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Электронным документом, передаваемым по каналам связи, признается информация, подготовленная, отправленная, полученная или хранимая с помощью электронных, магнитных, оптических либо аналогичных средств, включая обмен информацией в электронной форме и электронную почту</a:t>
            </a:r>
            <a:r>
              <a:rPr lang="ru-RU" altLang="ru-RU" sz="1800" dirty="0" smtClean="0">
                <a:latin typeface="Arial" charset="0"/>
              </a:rPr>
              <a:t>.</a:t>
            </a:r>
            <a:endParaRPr lang="ru-RU" altLang="ru-RU" sz="1800" dirty="0">
              <a:latin typeface="Arial" charset="0"/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B795A54-2760-4183-AA10-D8F1DBBD6DFA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848349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971600" y="836712"/>
            <a:ext cx="7226691" cy="452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(из ГК РФ) о сроке действия контракта (ст. 425):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1. Договор вступает в силу и становится обязательным для сторон с момента его заключения.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2. Стороны вправе установить, что условия </a:t>
            </a:r>
            <a:r>
              <a:rPr lang="ru-RU" altLang="ru-RU" sz="1800" dirty="0" err="1">
                <a:latin typeface="Corbel" pitchFamily="32" charset="0"/>
              </a:rPr>
              <a:t>заключенного</a:t>
            </a:r>
            <a:r>
              <a:rPr lang="ru-RU" altLang="ru-RU" sz="1800" dirty="0">
                <a:latin typeface="Corbel" pitchFamily="32" charset="0"/>
              </a:rPr>
              <a:t> ими договора применяются к их отношениям, возникшим до заключения договора, если иное не установлено законом или не вытекает из существа соответствующих отношений.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3. Законом или договором может быть предусмотрено, что окончание срока действия договора </a:t>
            </a:r>
            <a:r>
              <a:rPr lang="ru-RU" altLang="ru-RU" sz="1800" dirty="0" err="1">
                <a:latin typeface="Corbel" pitchFamily="32" charset="0"/>
              </a:rPr>
              <a:t>влечет</a:t>
            </a:r>
            <a:r>
              <a:rPr lang="ru-RU" altLang="ru-RU" sz="1800" dirty="0">
                <a:latin typeface="Corbel" pitchFamily="32" charset="0"/>
              </a:rPr>
              <a:t> прекращение обязательств сторон по договору.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Договор, в котором отсутствует такое условие, признается действующим до </a:t>
            </a:r>
            <a:r>
              <a:rPr lang="ru-RU" altLang="ru-RU" sz="1800" dirty="0" err="1">
                <a:latin typeface="Corbel" pitchFamily="32" charset="0"/>
              </a:rPr>
              <a:t>определенного</a:t>
            </a:r>
            <a:r>
              <a:rPr lang="ru-RU" altLang="ru-RU" sz="1800" dirty="0">
                <a:latin typeface="Corbel" pitchFamily="32" charset="0"/>
              </a:rPr>
              <a:t> в нем момента окончания исполнения сторонами обязательства.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4. Окончание срока действия договора не освобождает стороны от ответственности за его нарушение. 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1459CB7-00E0-4A4D-BA02-E09E70018121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6096580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971600" y="836712"/>
            <a:ext cx="7226691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(из ГК РФ) об определении срока (ст. 190):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5. Установленный законом, иными правовыми актами, сделкой или назначаемый судом срок определяется календарной датой или истечением периода времени, который исчисляется годами, месяцами, неделями, днями или часами.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6. Срок может определяться также указанием на событие, которое должно неизбежно наступить.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556A982-A860-48DC-9DDC-C2AFB4AD830B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22764296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FCDD171-6AED-4C4E-83D3-F6267C4AE662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899592" y="908720"/>
            <a:ext cx="7298699" cy="480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1. </a:t>
            </a:r>
            <a:r>
              <a:rPr lang="ru-RU" altLang="ru-RU" sz="1800" dirty="0" err="1">
                <a:latin typeface="Arial" charset="0"/>
              </a:rPr>
              <a:t>Приемка</a:t>
            </a:r>
            <a:r>
              <a:rPr lang="ru-RU" altLang="ru-RU" sz="1800" dirty="0">
                <a:latin typeface="Arial" charset="0"/>
              </a:rPr>
              <a:t> товара, работы, услуги может осуществляться: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>
              <a:spcBef>
                <a:spcPct val="0"/>
              </a:spcBef>
              <a:buFont typeface="Arial" charset="0"/>
              <a:buChar char="-"/>
            </a:pPr>
            <a:r>
              <a:rPr lang="ru-RU" altLang="ru-RU" sz="1800" dirty="0">
                <a:latin typeface="Arial" charset="0"/>
              </a:rPr>
              <a:t>приёмочной комиссией (не менее 5 человек) (ч. 6 ст. 94);</a:t>
            </a:r>
          </a:p>
          <a:p>
            <a:pPr>
              <a:spcBef>
                <a:spcPct val="0"/>
              </a:spcBef>
              <a:buFont typeface="Arial" charset="0"/>
              <a:buChar char="-"/>
            </a:pPr>
            <a:r>
              <a:rPr lang="ru-RU" altLang="ru-RU" sz="1800" dirty="0">
                <a:latin typeface="Arial" charset="0"/>
              </a:rPr>
              <a:t>ответственным должностным лицом заказчика (такое лицо, может не входить в контрактную службу, не быть контрактным управляющим).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2. Результаты приёмки оформляются </a:t>
            </a:r>
            <a:r>
              <a:rPr lang="ru-RU" altLang="ru-RU" sz="1800" b="1" u="sng" dirty="0">
                <a:latin typeface="Arial" charset="0"/>
              </a:rPr>
              <a:t>документом о приёмке</a:t>
            </a:r>
            <a:r>
              <a:rPr lang="ru-RU" altLang="ru-RU" sz="1800" dirty="0">
                <a:latin typeface="Arial" charset="0"/>
              </a:rPr>
              <a:t>, который подписывается (ч. 7 ст. 94):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-  всеми членами приёмочной комиссии и утверждается заказчиком;</a:t>
            </a:r>
          </a:p>
          <a:p>
            <a:pPr>
              <a:spcBef>
                <a:spcPct val="0"/>
              </a:spcBef>
              <a:buFont typeface="Arial" charset="0"/>
              <a:buChar char="-"/>
            </a:pPr>
            <a:r>
              <a:rPr lang="ru-RU" altLang="ru-RU" sz="1800" dirty="0">
                <a:latin typeface="Arial" charset="0"/>
              </a:rPr>
              <a:t>ответственным должностным лицом заказчика.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3. Если при приёмке проводилась экспертиза «своими силами», то заказчик вправе </a:t>
            </a:r>
            <a:r>
              <a:rPr lang="ru-RU" altLang="ru-RU" sz="1800" b="1" u="sng" dirty="0">
                <a:latin typeface="Arial" charset="0"/>
              </a:rPr>
              <a:t>не  оформлять отдельный документ (акт) об экспертизе</a:t>
            </a:r>
            <a:r>
              <a:rPr lang="ru-RU" altLang="ru-RU" sz="1800" dirty="0">
                <a:latin typeface="Arial" charset="0"/>
              </a:rPr>
              <a:t>. Результаты такой экспертизы отражаются в документе о приёмке.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1271433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29600" cy="3460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Контрактная система как процесс </a:t>
            </a:r>
          </a:p>
        </p:txBody>
      </p:sp>
      <p:sp>
        <p:nvSpPr>
          <p:cNvPr id="9318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0CB7C4C-7CCA-49B8-A2CD-CA1AEFA6A329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grpSp>
        <p:nvGrpSpPr>
          <p:cNvPr id="2" name="Группа 1"/>
          <p:cNvGrpSpPr/>
          <p:nvPr/>
        </p:nvGrpSpPr>
        <p:grpSpPr>
          <a:xfrm>
            <a:off x="804316" y="764705"/>
            <a:ext cx="7512100" cy="5184575"/>
            <a:chOff x="323850" y="1412875"/>
            <a:chExt cx="7777163" cy="5256213"/>
          </a:xfrm>
        </p:grpSpPr>
        <p:sp>
          <p:nvSpPr>
            <p:cNvPr id="93190" name="Rectangle 123"/>
            <p:cNvSpPr>
              <a:spLocks noChangeArrowheads="1"/>
            </p:cNvSpPr>
            <p:nvPr/>
          </p:nvSpPr>
          <p:spPr bwMode="auto">
            <a:xfrm>
              <a:off x="1836738" y="1916113"/>
              <a:ext cx="1511300" cy="10795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>
                  <a:latin typeface="Arial Narrow" pitchFamily="34" charset="0"/>
                  <a:cs typeface="Arial" charset="0"/>
                </a:rPr>
                <a:t>Планирование закупок</a:t>
              </a:r>
            </a:p>
          </p:txBody>
        </p:sp>
        <p:sp>
          <p:nvSpPr>
            <p:cNvPr id="93191" name="Rectangle 4"/>
            <p:cNvSpPr>
              <a:spLocks noChangeArrowheads="1"/>
            </p:cNvSpPr>
            <p:nvPr/>
          </p:nvSpPr>
          <p:spPr bwMode="auto">
            <a:xfrm>
              <a:off x="3995738" y="1412875"/>
              <a:ext cx="4105275" cy="4032250"/>
            </a:xfrm>
            <a:prstGeom prst="rect">
              <a:avLst/>
            </a:prstGeom>
            <a:solidFill>
              <a:schemeClr val="accent1">
                <a:alpha val="38039"/>
              </a:schemeClr>
            </a:solidFill>
            <a:ln w="31750" cap="rnd">
              <a:solidFill>
                <a:srgbClr val="3366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192" name="Rectangle 123"/>
            <p:cNvSpPr>
              <a:spLocks noChangeArrowheads="1"/>
            </p:cNvSpPr>
            <p:nvPr/>
          </p:nvSpPr>
          <p:spPr bwMode="auto">
            <a:xfrm>
              <a:off x="1908175" y="4292600"/>
              <a:ext cx="1439863" cy="11525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000000"/>
              </a:solidFill>
              <a:prstDash val="lgDash"/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>
                  <a:latin typeface="Arial Narrow" pitchFamily="34" charset="0"/>
                  <a:cs typeface="Arial" charset="0"/>
                </a:rPr>
                <a:t>Учет и контроль полученных результатов контрактов</a:t>
              </a:r>
            </a:p>
          </p:txBody>
        </p:sp>
        <p:sp>
          <p:nvSpPr>
            <p:cNvPr id="93193" name="Rectangle 123"/>
            <p:cNvSpPr>
              <a:spLocks noChangeArrowheads="1"/>
            </p:cNvSpPr>
            <p:nvPr/>
          </p:nvSpPr>
          <p:spPr bwMode="auto">
            <a:xfrm>
              <a:off x="1836738" y="5661025"/>
              <a:ext cx="6121400" cy="35877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>
                  <a:latin typeface="Arial Narrow" pitchFamily="34" charset="0"/>
                  <a:cs typeface="Arial" charset="0"/>
                </a:rPr>
                <a:t>Мониторинг</a:t>
              </a:r>
              <a:r>
                <a:rPr lang="ru-RU" altLang="ru-RU" sz="1400" b="1">
                  <a:cs typeface="Arial" charset="0"/>
                </a:rPr>
                <a:t> и аудит</a:t>
              </a:r>
            </a:p>
          </p:txBody>
        </p:sp>
        <p:sp>
          <p:nvSpPr>
            <p:cNvPr id="93194" name="Rectangle 123"/>
            <p:cNvSpPr>
              <a:spLocks noChangeArrowheads="1"/>
            </p:cNvSpPr>
            <p:nvPr/>
          </p:nvSpPr>
          <p:spPr bwMode="auto">
            <a:xfrm>
              <a:off x="4068763" y="1916113"/>
              <a:ext cx="1439862" cy="108108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>
                  <a:cs typeface="Arial" charset="0"/>
                </a:rPr>
                <a:t>Определение поставщиков (подрядчиков, исполнителей)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5" name="Rectangle 123"/>
            <p:cNvSpPr>
              <a:spLocks noChangeArrowheads="1"/>
            </p:cNvSpPr>
            <p:nvPr/>
          </p:nvSpPr>
          <p:spPr bwMode="auto">
            <a:xfrm rot="-5400000">
              <a:off x="-756444" y="3356769"/>
              <a:ext cx="3095625" cy="935038"/>
            </a:xfrm>
            <a:prstGeom prst="rect">
              <a:avLst/>
            </a:prstGeom>
            <a:solidFill>
              <a:srgbClr val="969696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>
                  <a:cs typeface="Arial" charset="0"/>
                </a:rPr>
                <a:t>Формирование бюджета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6" name="Rectangle 123"/>
            <p:cNvSpPr>
              <a:spLocks noChangeArrowheads="1"/>
            </p:cNvSpPr>
            <p:nvPr/>
          </p:nvSpPr>
          <p:spPr bwMode="auto">
            <a:xfrm>
              <a:off x="1836738" y="6164263"/>
              <a:ext cx="6121400" cy="50482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>
                  <a:cs typeface="Arial" charset="0"/>
                </a:rPr>
                <a:t>К</a:t>
              </a:r>
              <a:r>
                <a:rPr lang="ru-RU" altLang="ru-RU" sz="1400" b="1">
                  <a:latin typeface="Arial Narrow" pitchFamily="34" charset="0"/>
                  <a:cs typeface="Arial" charset="0"/>
                </a:rPr>
                <a:t>онтроль </a:t>
              </a:r>
              <a:r>
                <a:rPr lang="ru-RU" altLang="ru-RU" sz="1400" b="1">
                  <a:cs typeface="Arial" charset="0"/>
                </a:rPr>
                <a:t>за </a:t>
              </a:r>
              <a:r>
                <a:rPr lang="ru-RU" altLang="ru-RU" sz="1400" b="1">
                  <a:latin typeface="Arial Narrow" pitchFamily="34" charset="0"/>
                  <a:cs typeface="Arial" charset="0"/>
                </a:rPr>
                <a:t>исполнени</a:t>
              </a:r>
              <a:r>
                <a:rPr lang="ru-RU" altLang="ru-RU" sz="1400" b="1">
                  <a:cs typeface="Arial" charset="0"/>
                </a:rPr>
                <a:t>ем</a:t>
              </a:r>
              <a:r>
                <a:rPr lang="ru-RU" altLang="ru-RU" sz="1400" b="1">
                  <a:latin typeface="Arial Narrow" pitchFamily="34" charset="0"/>
                  <a:cs typeface="Arial" charset="0"/>
                </a:rPr>
                <a:t> законодательства</a:t>
              </a:r>
            </a:p>
          </p:txBody>
        </p:sp>
        <p:sp>
          <p:nvSpPr>
            <p:cNvPr id="93197" name="Line 13"/>
            <p:cNvSpPr>
              <a:spLocks noChangeShapeType="1"/>
            </p:cNvSpPr>
            <p:nvPr/>
          </p:nvSpPr>
          <p:spPr bwMode="auto">
            <a:xfrm>
              <a:off x="1476375" y="1628775"/>
              <a:ext cx="0" cy="504031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198" name="Line 14"/>
            <p:cNvSpPr>
              <a:spLocks noChangeShapeType="1"/>
            </p:cNvSpPr>
            <p:nvPr/>
          </p:nvSpPr>
          <p:spPr bwMode="auto">
            <a:xfrm>
              <a:off x="1476375" y="5588000"/>
              <a:ext cx="6624638" cy="0"/>
            </a:xfrm>
            <a:prstGeom prst="line">
              <a:avLst/>
            </a:prstGeom>
            <a:noFill/>
            <a:ln w="31750">
              <a:solidFill>
                <a:schemeClr val="folHlink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200" name="Text Box 21"/>
            <p:cNvSpPr txBox="1">
              <a:spLocks noChangeArrowheads="1"/>
            </p:cNvSpPr>
            <p:nvPr/>
          </p:nvSpPr>
          <p:spPr bwMode="auto">
            <a:xfrm>
              <a:off x="4284663" y="3565525"/>
              <a:ext cx="20161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ru-RU" altLang="ru-RU" sz="2400">
                  <a:solidFill>
                    <a:schemeClr val="accent2"/>
                  </a:solidFill>
                </a:rPr>
                <a:t>Закупка</a:t>
              </a:r>
            </a:p>
          </p:txBody>
        </p:sp>
        <p:sp>
          <p:nvSpPr>
            <p:cNvPr id="93201" name="AutoShape 22"/>
            <p:cNvSpPr>
              <a:spLocks noChangeArrowheads="1"/>
            </p:cNvSpPr>
            <p:nvPr/>
          </p:nvSpPr>
          <p:spPr bwMode="auto">
            <a:xfrm>
              <a:off x="3421063" y="2420938"/>
              <a:ext cx="647700" cy="214312"/>
            </a:xfrm>
            <a:prstGeom prst="rightArrow">
              <a:avLst>
                <a:gd name="adj1" fmla="val 50000"/>
                <a:gd name="adj2" fmla="val 755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2" name="AutoShape 23"/>
            <p:cNvSpPr>
              <a:spLocks noChangeArrowheads="1"/>
            </p:cNvSpPr>
            <p:nvPr/>
          </p:nvSpPr>
          <p:spPr bwMode="auto">
            <a:xfrm>
              <a:off x="5581650" y="2420938"/>
              <a:ext cx="647700" cy="214312"/>
            </a:xfrm>
            <a:prstGeom prst="rightArrow">
              <a:avLst>
                <a:gd name="adj1" fmla="val 50000"/>
                <a:gd name="adj2" fmla="val 755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3" name="AutoShape 24"/>
            <p:cNvSpPr>
              <a:spLocks noChangeArrowheads="1"/>
            </p:cNvSpPr>
            <p:nvPr/>
          </p:nvSpPr>
          <p:spPr bwMode="auto">
            <a:xfrm rot="5400000">
              <a:off x="6624637" y="3536951"/>
              <a:ext cx="1152525" cy="215900"/>
            </a:xfrm>
            <a:prstGeom prst="rightArrow">
              <a:avLst>
                <a:gd name="adj1" fmla="val 50000"/>
                <a:gd name="adj2" fmla="val 1334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4" name="AutoShape 25"/>
            <p:cNvSpPr>
              <a:spLocks noChangeArrowheads="1"/>
            </p:cNvSpPr>
            <p:nvPr/>
          </p:nvSpPr>
          <p:spPr bwMode="auto">
            <a:xfrm rot="10800000">
              <a:off x="3492500" y="4795838"/>
              <a:ext cx="2663825" cy="217487"/>
            </a:xfrm>
            <a:prstGeom prst="rightArrow">
              <a:avLst>
                <a:gd name="adj1" fmla="val 50000"/>
                <a:gd name="adj2" fmla="val 69633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5" name="Rectangle 123"/>
            <p:cNvSpPr>
              <a:spLocks noChangeArrowheads="1"/>
            </p:cNvSpPr>
            <p:nvPr/>
          </p:nvSpPr>
          <p:spPr bwMode="auto">
            <a:xfrm>
              <a:off x="6372225" y="4292600"/>
              <a:ext cx="1655763" cy="1081088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>
                  <a:latin typeface="Arial Narrow" pitchFamily="34" charset="0"/>
                  <a:cs typeface="Arial" charset="0"/>
                </a:rPr>
                <a:t>Исполнение контракта</a:t>
              </a:r>
            </a:p>
          </p:txBody>
        </p:sp>
        <p:sp>
          <p:nvSpPr>
            <p:cNvPr id="93206" name="Rectangle 123"/>
            <p:cNvSpPr>
              <a:spLocks noChangeArrowheads="1"/>
            </p:cNvSpPr>
            <p:nvPr/>
          </p:nvSpPr>
          <p:spPr bwMode="auto">
            <a:xfrm>
              <a:off x="6300788" y="1916113"/>
              <a:ext cx="1655762" cy="108108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>
                  <a:latin typeface="Arial Narrow" pitchFamily="34" charset="0"/>
                  <a:cs typeface="Arial" charset="0"/>
                </a:rPr>
                <a:t>Заключение контракта</a:t>
              </a:r>
            </a:p>
          </p:txBody>
        </p:sp>
      </p:grpSp>
      <p:pic>
        <p:nvPicPr>
          <p:cNvPr id="93207" name="Picture 25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0"/>
            <a:ext cx="118586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71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1" y="1556792"/>
            <a:ext cx="7298699" cy="2864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b="1" u="sng" dirty="0" smtClean="0">
                <a:latin typeface="Corbel" panose="020B0503020204020204" pitchFamily="34" charset="0"/>
                <a:ea typeface="+mn-ea"/>
              </a:rPr>
              <a:t>Изменение существенных условий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контракта возможно: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342900" indent="-342900">
              <a:buSzPct val="100000"/>
              <a:buAutoNum type="arabicParenR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только по соглашению сторон;</a:t>
            </a:r>
          </a:p>
          <a:p>
            <a:pPr marL="342900" indent="-342900">
              <a:buSzPct val="100000"/>
              <a:buAutoNum type="arabicParenR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2) только если предусмотрено документацией о закупке (если предусмотрена) и контрактом;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3)  только в случаях, которые прямо предусмотрены законом.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21881603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71600" y="1700808"/>
            <a:ext cx="7298699" cy="2864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Законом о контрактной системе предусмотрены в </a:t>
            </a:r>
            <a:r>
              <a:rPr lang="ru-RU" altLang="ru-RU" dirty="0" err="1" smtClean="0">
                <a:latin typeface="Corbel" panose="020B0503020204020204" pitchFamily="34" charset="0"/>
                <a:ea typeface="+mn-ea"/>
              </a:rPr>
              <a:t>т.ч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 следующие случаи изменения контракта: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285750" indent="-285750">
              <a:buSzPct val="100000"/>
              <a:buFontTx/>
              <a:buChar char="-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снижение цены контракта без изменения количества товара, </a:t>
            </a:r>
            <a:r>
              <a:rPr lang="ru-RU" altLang="ru-RU" dirty="0" err="1" smtClean="0">
                <a:latin typeface="Corbel" panose="020B0503020204020204" pitchFamily="34" charset="0"/>
                <a:ea typeface="+mn-ea"/>
              </a:rPr>
              <a:t>объема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работы или услуги, качества поставляемого товара, выполняемой работы, оказываемой услуги и иных условий контракта;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285750" indent="-285750">
              <a:buSzPct val="100000"/>
              <a:buFontTx/>
              <a:buChar char="-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увеличение или уменьшение количества товара, объёма работы или услуги не более чем на 10% 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см. Примечание на сл. слайде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). 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12871916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F515595-ACC2-4E60-AA15-A77A44E5D5A4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2" name="Text Box 3"/>
          <p:cNvSpPr txBox="1">
            <a:spLocks noChangeArrowheads="1"/>
          </p:cNvSpPr>
          <p:nvPr/>
        </p:nvSpPr>
        <p:spPr bwMode="auto">
          <a:xfrm>
            <a:off x="965006" y="908720"/>
            <a:ext cx="7200800" cy="431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 i="1" dirty="0" smtClean="0">
                <a:solidFill>
                  <a:srgbClr val="FF0000"/>
                </a:solidFill>
                <a:latin typeface="Corbel" pitchFamily="32" charset="0"/>
              </a:rPr>
              <a:t>Примечание: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2000" i="1" dirty="0">
              <a:solidFill>
                <a:srgbClr val="FF0000"/>
              </a:solidFill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</a:pP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При увеличении количественных характеристик </a:t>
            </a:r>
            <a:r>
              <a:rPr lang="ru-RU" altLang="ru-RU" sz="1800" b="1" i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возможно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 изменение цены контракта пропорционально доп. количеству товара </a:t>
            </a:r>
            <a:r>
              <a:rPr lang="ru-RU" altLang="ru-RU" sz="1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(объёму работы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, услуги) исходя </a:t>
            </a:r>
            <a:r>
              <a:rPr lang="ru-RU" altLang="ru-RU" sz="1800" i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из установленной в контракте 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цены </a:t>
            </a:r>
            <a:r>
              <a:rPr lang="ru-RU" altLang="ru-RU" sz="1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единицы товара, работы, услуги, 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но не более чем на 10 %.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i="1" dirty="0">
                <a:latin typeface="Corbel" pitchFamily="32" charset="0"/>
              </a:rPr>
              <a:t>При уменьшении количественных характеристик стороны </a:t>
            </a:r>
            <a:r>
              <a:rPr lang="ru-RU" altLang="ru-RU" sz="1800" b="1" i="1" u="sng" dirty="0">
                <a:latin typeface="Corbel" pitchFamily="32" charset="0"/>
              </a:rPr>
              <a:t>обязаны</a:t>
            </a:r>
            <a:r>
              <a:rPr lang="ru-RU" altLang="ru-RU" sz="1800" i="1" dirty="0">
                <a:latin typeface="Corbel" pitchFamily="32" charset="0"/>
              </a:rPr>
              <a:t> уменьшить цену контракта исходя из цены единицы товара, работы, услуги (</a:t>
            </a:r>
            <a:r>
              <a:rPr lang="ru-RU" altLang="ru-RU" sz="1800" i="1" u="sng" dirty="0">
                <a:solidFill>
                  <a:srgbClr val="0000FF"/>
                </a:solidFill>
                <a:latin typeface="Corbel" pitchFamily="32" charset="0"/>
              </a:rPr>
              <a:t>процент снижение цены контракта не </a:t>
            </a:r>
            <a:r>
              <a:rPr lang="ru-RU" altLang="ru-RU" sz="1800" i="1" u="sng" dirty="0" err="1">
                <a:solidFill>
                  <a:srgbClr val="0000FF"/>
                </a:solidFill>
                <a:latin typeface="Corbel" pitchFamily="32" charset="0"/>
              </a:rPr>
              <a:t>определен</a:t>
            </a:r>
            <a:r>
              <a:rPr lang="ru-RU" altLang="ru-RU" sz="1800" i="1" dirty="0">
                <a:latin typeface="Corbel" pitchFamily="32" charset="0"/>
              </a:rPr>
              <a:t>).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>
                <a:latin typeface="Corbel" pitchFamily="32" charset="0"/>
              </a:rPr>
              <a:t>При этом указанные изменения распространяются только на товары, работы, услуги, предусмотренные контрактом (</a:t>
            </a:r>
            <a:r>
              <a:rPr lang="ru-RU" altLang="ru-RU" sz="1600" i="1" dirty="0" smtClean="0">
                <a:solidFill>
                  <a:srgbClr val="C00000"/>
                </a:solidFill>
                <a:latin typeface="Corbel" pitchFamily="32" charset="0"/>
              </a:rPr>
              <a:t>см. Письмо Минэкономразвития №Д28и-101 от 22.01.2015 г.</a:t>
            </a:r>
            <a:r>
              <a:rPr lang="ru-RU" altLang="ru-RU" sz="1800" dirty="0" smtClean="0">
                <a:latin typeface="Corbel" pitchFamily="32" charset="0"/>
              </a:rPr>
              <a:t>) </a:t>
            </a:r>
            <a:endParaRPr lang="ru-RU" altLang="ru-RU" sz="1800" dirty="0">
              <a:latin typeface="Corbel" pitchFamily="32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28003515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2" y="1340768"/>
            <a:ext cx="7298699" cy="36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285750" indent="-285750">
              <a:buSzPct val="100000"/>
              <a:buFontTx/>
              <a:buChar char="-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При уменьшении ранее доведённых до государственного или муниципального заказчика как получателя бюджетных средств лимитов бюджетных обязательств;</a:t>
            </a:r>
          </a:p>
          <a:p>
            <a:pPr>
              <a:buSzPct val="100000"/>
              <a:defRPr/>
            </a:pPr>
            <a:endParaRPr lang="ru-RU" altLang="ru-RU" i="1" dirty="0" smtClean="0">
              <a:solidFill>
                <a:srgbClr val="FF0000"/>
              </a:solidFill>
              <a:latin typeface="Corbel" panose="020B0503020204020204" pitchFamily="34" charset="0"/>
            </a:endParaRPr>
          </a:p>
          <a:p>
            <a:pPr>
              <a:buSzPct val="100000"/>
              <a:defRPr/>
            </a:pPr>
            <a:r>
              <a:rPr lang="ru-RU" altLang="ru-RU" i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Примечание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</a:endParaRP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Заказчик обеспечивает согласование новых условий контракта, в том числе цены и (или) сроков исполнения контракта и (или) объёма работ, предусмотренных контрактом.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Сокращение объёма работ осуществляется в соответствии с методикой, утверждённой ПП РФ от 23.11.2013 г. №1090.</a:t>
            </a: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13293457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2" y="1340768"/>
            <a:ext cx="7298699" cy="480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- В 2015-2016 годах допускается изменение условий контракта на выполнение работ по </a:t>
            </a:r>
            <a:r>
              <a:rPr lang="ru-RU" dirty="0" smtClean="0">
                <a:latin typeface="Corbel" panose="020B0503020204020204" pitchFamily="34" charset="0"/>
              </a:rPr>
              <a:t>строительству, реконструкции, техническому перевооружению </a:t>
            </a:r>
            <a:r>
              <a:rPr lang="ru-RU" dirty="0">
                <a:latin typeface="Corbel" panose="020B0503020204020204" pitchFamily="34" charset="0"/>
              </a:rPr>
              <a:t>объектов капитального строительства, включая приобретение оборудования, входящего в смету строительства, реконструкции, технического перевооружения, и (или) </a:t>
            </a:r>
            <a:r>
              <a:rPr lang="ru-RU" dirty="0" smtClean="0">
                <a:latin typeface="Corbel" panose="020B0503020204020204" pitchFamily="34" charset="0"/>
              </a:rPr>
              <a:t>проведению </a:t>
            </a:r>
            <a:r>
              <a:rPr lang="ru-RU" dirty="0">
                <a:latin typeface="Corbel" panose="020B0503020204020204" pitchFamily="34" charset="0"/>
              </a:rPr>
              <a:t>работ по сохранению объектов культурного наследия (памятников истории и культуры) народов Российской Федерации, за исключением научно-методического </a:t>
            </a:r>
            <a:r>
              <a:rPr lang="ru-RU" dirty="0" smtClean="0">
                <a:latin typeface="Corbel" panose="020B0503020204020204" pitchFamily="34" charset="0"/>
              </a:rPr>
              <a:t>руководства,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срок исполнения которого завершается в 2015 или в 2016 году;</a:t>
            </a:r>
          </a:p>
          <a:p>
            <a:pPr>
              <a:buSzPct val="100000"/>
              <a:defRPr/>
            </a:pPr>
            <a:r>
              <a:rPr lang="ru-RU" altLang="ru-RU" i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Примечание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Порядок таких изменений установлен в ПП РФ от 06.03.2015 г. № 198 (на 2015 год) и ПП РФ от 14.03.2016 г №191 (на 201 6 год).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Изменения допускаются в отношении цены контракта, сроков выполнения работ, объёмов работ.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Изменений возможно только по инициативе подрядчика с обоснованием в соответствии со статьёй 451 ГК РФ!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34531862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2" y="1340768"/>
            <a:ext cx="7298699" cy="397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- Допускается поставка товара, выполнение работы или оказание услуги, качество, технические и функциональные характеристик (потребительские свойства) которых являются улучшенными по сравнению с теми, которые указаны в контракте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;</a:t>
            </a:r>
          </a:p>
          <a:p>
            <a:pPr>
              <a:buSzPct val="100000"/>
              <a:defRPr/>
            </a:pPr>
            <a:endParaRPr lang="ru-RU" altLang="ru-RU" i="1" dirty="0" smtClean="0">
              <a:solidFill>
                <a:srgbClr val="FF0000"/>
              </a:solidFill>
              <a:latin typeface="Corbel" panose="020B0503020204020204" pitchFamily="34" charset="0"/>
            </a:endParaRPr>
          </a:p>
          <a:p>
            <a:pPr>
              <a:buSzPct val="100000"/>
              <a:defRPr/>
            </a:pPr>
            <a:r>
              <a:rPr lang="ru-RU" altLang="ru-RU" i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Примечание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Критерии определения улучшенных характеристик законом не установлены и определяются заказчиком самостоятельно.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Изменения характеристик не должно изменять предмет контракта (вида работ).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Новые характеристики работ должны соответствовать извещению  о закупке и документации о закупке 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см. Письмо Минфина РФ от 07.11.2014 г. №02-02-08/56115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:p14="http://schemas.microsoft.com/office/powerpoint/2010/main" val="24582871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BFE44B06-C8F4-4F94-8C5B-AA4046FBD528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1115616" y="1628775"/>
            <a:ext cx="7082674" cy="397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1. Расторжение контракта допускается по соглашению сторон, по решению суда, в случае одностороннего отказа стороны контракта от исполнения контракта </a:t>
            </a:r>
            <a:r>
              <a:rPr lang="ru-RU" altLang="ru-RU" sz="1800" u="sng" dirty="0">
                <a:latin typeface="Corbel" pitchFamily="32" charset="0"/>
              </a:rPr>
              <a:t>в соответствии с гражданским законодательством</a:t>
            </a:r>
            <a:r>
              <a:rPr lang="ru-RU" altLang="ru-RU" sz="1800" dirty="0">
                <a:latin typeface="Corbel" pitchFamily="32" charset="0"/>
              </a:rPr>
              <a:t>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2. Заказчик вправе принять решение об одностороннем отказе от исполнения контракта </a:t>
            </a:r>
            <a:r>
              <a:rPr lang="ru-RU" altLang="ru-RU" sz="1800" u="sng" dirty="0">
                <a:latin typeface="Corbel" pitchFamily="32" charset="0"/>
              </a:rPr>
              <a:t>по основания, предусмотренным Гражданским кодексом РФ для одностороннего отказа от исполнения отдельных видов обязательств</a:t>
            </a:r>
            <a:r>
              <a:rPr lang="ru-RU" altLang="ru-RU" sz="1800" dirty="0">
                <a:latin typeface="Corbel" pitchFamily="32" charset="0"/>
              </a:rPr>
              <a:t>, при условии, если это было предусмотрено контрактом.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3. </a:t>
            </a:r>
            <a:r>
              <a:rPr lang="ru-RU" altLang="ru-RU" sz="1800" dirty="0">
                <a:solidFill>
                  <a:srgbClr val="FF0000"/>
                </a:solidFill>
                <a:latin typeface="Corbel" pitchFamily="32" charset="0"/>
              </a:rPr>
              <a:t>Анализ положений ч.10-14, 16, 19-23 позволяет сделать вывод, что односторонний отказ от исполнения контракта возможен только в случае нарушения существенных условий контракта</a:t>
            </a:r>
            <a:r>
              <a:rPr lang="ru-RU" altLang="ru-RU" sz="1800" dirty="0">
                <a:latin typeface="Corbel" pitchFamily="32" charset="0"/>
              </a:rPr>
              <a:t>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расторжения контракта</a:t>
            </a:r>
          </a:p>
        </p:txBody>
      </p:sp>
    </p:spTree>
    <p:extLst>
      <p:ext uri="{BB962C8B-B14F-4D97-AF65-F5344CB8AC3E}">
        <p14:creationId xmlns:p14="http://schemas.microsoft.com/office/powerpoint/2010/main" val="38084612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375186FA-6945-48AC-BFAA-62D0A7AEBC97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8372" name="Text Box 3"/>
          <p:cNvSpPr txBox="1">
            <a:spLocks noChangeArrowheads="1"/>
          </p:cNvSpPr>
          <p:nvPr/>
        </p:nvSpPr>
        <p:spPr bwMode="auto">
          <a:xfrm>
            <a:off x="899592" y="1229098"/>
            <a:ext cx="7298698" cy="501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orbel" pitchFamily="32" charset="0"/>
              </a:rPr>
              <a:t>Примечание (случае одностороннего отказа предусмотренные в ГК РФ):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600" i="1" dirty="0">
              <a:solidFill>
                <a:srgbClr val="FF0000"/>
              </a:solidFill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dirty="0">
                <a:latin typeface="Corbel" pitchFamily="32" charset="0"/>
              </a:rPr>
              <a:t>1. </a:t>
            </a:r>
            <a:r>
              <a:rPr lang="ru-RU" altLang="ru-RU" sz="1600" b="1" i="1" u="sng" dirty="0">
                <a:latin typeface="Corbel" pitchFamily="32" charset="0"/>
              </a:rPr>
              <a:t>Для любых видов обязательств односторонний отказ возможен  в случаях</a:t>
            </a:r>
            <a:r>
              <a:rPr lang="ru-RU" altLang="ru-RU" sz="1600" dirty="0">
                <a:latin typeface="Corbel" pitchFamily="32" charset="0"/>
              </a:rPr>
              <a:t>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Corbel" pitchFamily="32" charset="0"/>
              </a:rPr>
              <a:t>- 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отсутствия у одной из сторон договора лицензии на осуществление деятельности или членства в саморегулируемой организации, необходимых для исполнения обязательства по договору, другая сторона вправе отказаться от договора (исполнения договора) и потребовать возмещения убытков (ст. 450.1 ГК РФ</a:t>
            </a:r>
            <a:r>
              <a:rPr lang="ru-RU" altLang="ru-RU" sz="1600" dirty="0" smtClean="0">
                <a:latin typeface="Corbel" pitchFamily="32" charset="0"/>
                <a:cs typeface="Arial" charset="0"/>
              </a:rPr>
              <a:t>);</a:t>
            </a:r>
            <a:endParaRPr lang="ru-RU" altLang="ru-RU" sz="1600" dirty="0">
              <a:latin typeface="Corbel" pitchFamily="32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Corbel" pitchFamily="32" charset="0"/>
                <a:cs typeface="Arial" charset="0"/>
              </a:rPr>
              <a:t>- существенного изменения обстоятельств, из которых стороны исходили при заключении договора, если иное не предусмотрено договором или не вытекает из его существа.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i="1" dirty="0">
                <a:latin typeface="Corbel" pitchFamily="32" charset="0"/>
                <a:cs typeface="Arial" charset="0"/>
              </a:rPr>
              <a:t>Изменение обстоятельств признается существенным, когда они изменились настолько, что, если бы стороны могли это разумно предвидеть, договор вообще не был бы ими </a:t>
            </a:r>
            <a:r>
              <a:rPr lang="ru-RU" altLang="ru-RU" sz="1600" i="1" dirty="0" err="1">
                <a:latin typeface="Corbel" pitchFamily="32" charset="0"/>
                <a:cs typeface="Arial" charset="0"/>
              </a:rPr>
              <a:t>заключен</a:t>
            </a:r>
            <a:r>
              <a:rPr lang="ru-RU" altLang="ru-RU" sz="1600" i="1" dirty="0">
                <a:latin typeface="Corbel" pitchFamily="32" charset="0"/>
                <a:cs typeface="Arial" charset="0"/>
              </a:rPr>
              <a:t> или был бы </a:t>
            </a:r>
            <a:r>
              <a:rPr lang="ru-RU" altLang="ru-RU" sz="1600" i="1" dirty="0" err="1">
                <a:latin typeface="Corbel" pitchFamily="32" charset="0"/>
                <a:cs typeface="Arial" charset="0"/>
              </a:rPr>
              <a:t>заключен</a:t>
            </a:r>
            <a:r>
              <a:rPr lang="ru-RU" altLang="ru-RU" sz="1600" i="1" dirty="0">
                <a:latin typeface="Corbel" pitchFamily="32" charset="0"/>
                <a:cs typeface="Arial" charset="0"/>
              </a:rPr>
              <a:t> на значительно отличающихся условиях.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Corbel" pitchFamily="32" charset="0"/>
                <a:cs typeface="Arial" charset="0"/>
              </a:rPr>
              <a:t> Если стороны не достигли соглашения о приведении договора в соответствие с существенно изменившимися обстоятельствами или о его расторжении, договор может быть расторгнут по требованию заинтересованной стороны (ст. 451 ГК РФ).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расторжения контракта</a:t>
            </a:r>
          </a:p>
        </p:txBody>
      </p:sp>
    </p:spTree>
    <p:extLst>
      <p:ext uri="{BB962C8B-B14F-4D97-AF65-F5344CB8AC3E}">
        <p14:creationId xmlns:p14="http://schemas.microsoft.com/office/powerpoint/2010/main" val="37320482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A5630D7D-09ED-4B0A-BAEA-5978F209EFED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60420" name="Text Box 3"/>
          <p:cNvSpPr txBox="1">
            <a:spLocks noChangeArrowheads="1"/>
          </p:cNvSpPr>
          <p:nvPr/>
        </p:nvSpPr>
        <p:spPr bwMode="auto">
          <a:xfrm>
            <a:off x="971601" y="1196752"/>
            <a:ext cx="7200800" cy="304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orbel" pitchFamily="32" charset="0"/>
              </a:rPr>
              <a:t>Примечание (случае одностороннего отказа предусмотренные в ГК РФ):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600" i="1" dirty="0">
              <a:solidFill>
                <a:srgbClr val="FF0000"/>
              </a:solidFill>
              <a:latin typeface="Corbel" pitchFamily="32" charset="0"/>
            </a:endParaRPr>
          </a:p>
          <a:p>
            <a:pPr marL="342900" indent="-342900">
              <a:spcBef>
                <a:spcPct val="0"/>
              </a:spcBef>
              <a:buClrTx/>
              <a:buFontTx/>
              <a:buAutoNum type="arabicPeriod" startAt="2"/>
            </a:pPr>
            <a:r>
              <a:rPr lang="ru-RU" altLang="ru-RU" sz="1600" b="1" i="1" u="sng" dirty="0" smtClean="0">
                <a:latin typeface="Corbel" pitchFamily="32" charset="0"/>
              </a:rPr>
              <a:t>При </a:t>
            </a:r>
            <a:r>
              <a:rPr lang="ru-RU" altLang="ru-RU" sz="1600" b="1" i="1" u="sng" dirty="0">
                <a:latin typeface="Corbel" pitchFamily="32" charset="0"/>
              </a:rPr>
              <a:t>исполнении договоров подряда односторонний отказ возможен  в случаях</a:t>
            </a:r>
            <a:r>
              <a:rPr lang="ru-RU" altLang="ru-RU" sz="1600" dirty="0" smtClean="0">
                <a:latin typeface="Corbel" pitchFamily="32" charset="0"/>
              </a:rPr>
              <a:t>:</a:t>
            </a:r>
          </a:p>
          <a:p>
            <a:pPr>
              <a:spcBef>
                <a:spcPct val="0"/>
              </a:spcBef>
              <a:buClrTx/>
            </a:pPr>
            <a:endParaRPr lang="ru-RU" altLang="ru-RU" sz="1600" dirty="0">
              <a:latin typeface="Corbel" pitchFamily="32" charset="0"/>
            </a:endParaRPr>
          </a:p>
          <a:p>
            <a:pPr marL="285750" indent="-285750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1600" dirty="0" smtClean="0">
                <a:latin typeface="Corbel" pitchFamily="32" charset="0"/>
                <a:cs typeface="Arial" charset="0"/>
              </a:rPr>
              <a:t>если 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подрядчик не приступает своевременно к исполнению договора подряда или выполняет работу настолько медленно, что окончание </a:t>
            </a:r>
            <a:r>
              <a:rPr lang="ru-RU" altLang="ru-RU" sz="1600" dirty="0" err="1">
                <a:latin typeface="Corbel" pitchFamily="32" charset="0"/>
                <a:cs typeface="Arial" charset="0"/>
              </a:rPr>
              <a:t>ее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 к сроку становится явно невозможным (ст. 715  ГК РФ</a:t>
            </a:r>
            <a:r>
              <a:rPr lang="ru-RU" altLang="ru-RU" sz="1600" dirty="0" smtClean="0">
                <a:latin typeface="Corbel" pitchFamily="32" charset="0"/>
                <a:cs typeface="Arial" charset="0"/>
              </a:rPr>
              <a:t>);</a:t>
            </a:r>
          </a:p>
          <a:p>
            <a:pPr marL="285750" indent="-285750">
              <a:spcBef>
                <a:spcPct val="0"/>
              </a:spcBef>
              <a:buClrTx/>
              <a:buSzTx/>
              <a:buFontTx/>
              <a:buChar char="-"/>
            </a:pPr>
            <a:endParaRPr lang="ru-RU" altLang="ru-RU" sz="1600" dirty="0" smtClean="0">
              <a:latin typeface="Corbel" pitchFamily="32" charset="0"/>
              <a:cs typeface="Arial" charset="0"/>
            </a:endParaRPr>
          </a:p>
          <a:p>
            <a:pPr marL="285750" indent="-285750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1600" dirty="0" smtClean="0">
                <a:latin typeface="Corbel" pitchFamily="32" charset="0"/>
                <a:cs typeface="Arial" charset="0"/>
              </a:rPr>
              <a:t> 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если во время выполнения работы станет очевидным, что она не будет выполнена надлежащим образом,  и в назначенный заказчиком разумный срок для устранения недостатков подрядчик их не устранил (ст. 715 ГК РФ</a:t>
            </a:r>
            <a:r>
              <a:rPr lang="ru-RU" altLang="ru-RU" sz="1600" dirty="0" smtClean="0">
                <a:latin typeface="Corbel" pitchFamily="32" charset="0"/>
                <a:cs typeface="Arial" charset="0"/>
              </a:rPr>
              <a:t>);</a:t>
            </a:r>
            <a:endParaRPr lang="ru-RU" altLang="ru-RU" sz="1600" dirty="0">
              <a:latin typeface="Corbel" pitchFamily="32" charset="0"/>
              <a:cs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расторжения контракта</a:t>
            </a:r>
          </a:p>
        </p:txBody>
      </p:sp>
    </p:spTree>
    <p:extLst>
      <p:ext uri="{BB962C8B-B14F-4D97-AF65-F5344CB8AC3E}">
        <p14:creationId xmlns:p14="http://schemas.microsoft.com/office/powerpoint/2010/main" val="36801361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>
          <a:xfrm>
            <a:off x="493935" y="138786"/>
            <a:ext cx="8229600" cy="3460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Контрактная система как процесс </a:t>
            </a:r>
          </a:p>
        </p:txBody>
      </p:sp>
      <p:sp>
        <p:nvSpPr>
          <p:cNvPr id="94210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/>
              <a:t>2016-2017 гг.</a:t>
            </a:r>
            <a:endParaRPr lang="ru-RU" altLang="ru-RU" sz="1400" dirty="0" smtClean="0"/>
          </a:p>
        </p:txBody>
      </p:sp>
      <p:sp>
        <p:nvSpPr>
          <p:cNvPr id="9421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52B0324-4032-4421-881A-0D5A1ADB0830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3567" y="908050"/>
            <a:ext cx="770485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Закупка</a:t>
            </a:r>
            <a:r>
              <a:rPr lang="ru-RU" alt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 – </a:t>
            </a:r>
            <a:r>
              <a:rPr lang="ru-RU" altLang="ru-RU" sz="1800" dirty="0" smtClean="0">
                <a:latin typeface="Corbel" pitchFamily="34" charset="0"/>
              </a:rPr>
              <a:t>совокупность действий заказчика, начиная с определения поставщика и заканчивая исполнением обязательств сторонами контракта.</a:t>
            </a:r>
          </a:p>
          <a:p>
            <a:pPr>
              <a:buFontTx/>
              <a:buNone/>
              <a:defRPr/>
            </a:pPr>
            <a:r>
              <a:rPr lang="ru-RU" altLang="ru-RU" sz="1800" dirty="0" smtClean="0">
                <a:solidFill>
                  <a:srgbClr val="FF3300"/>
                </a:solidFill>
                <a:latin typeface="Corbel" pitchFamily="34" charset="0"/>
              </a:rPr>
              <a:t>Примечание</a:t>
            </a:r>
          </a:p>
          <a:p>
            <a:pPr>
              <a:buFontTx/>
              <a:buNone/>
              <a:defRPr/>
            </a:pPr>
            <a:r>
              <a:rPr lang="ru-RU" altLang="ru-RU" sz="1600" i="1" dirty="0" smtClean="0">
                <a:latin typeface="Corbel" pitchFamily="34" charset="0"/>
              </a:rPr>
              <a:t>В случае, если заказчик не размещает извещение (не направляет приглашения) об осуществлении закупки, закупка начинается с заключения контракта и завершается исполнением обязательств сторонами контракта.</a:t>
            </a:r>
          </a:p>
        </p:txBody>
      </p:sp>
      <p:grpSp>
        <p:nvGrpSpPr>
          <p:cNvPr id="94214" name="Group 33"/>
          <p:cNvGrpSpPr>
            <a:grpSpLocks/>
          </p:cNvGrpSpPr>
          <p:nvPr/>
        </p:nvGrpSpPr>
        <p:grpSpPr bwMode="auto">
          <a:xfrm>
            <a:off x="827584" y="3213100"/>
            <a:ext cx="7560840" cy="2592388"/>
            <a:chOff x="295" y="1797"/>
            <a:chExt cx="5170" cy="1633"/>
          </a:xfrm>
        </p:grpSpPr>
        <p:sp>
          <p:nvSpPr>
            <p:cNvPr id="94218" name="Rectangle 30"/>
            <p:cNvSpPr>
              <a:spLocks noChangeArrowheads="1"/>
            </p:cNvSpPr>
            <p:nvPr/>
          </p:nvSpPr>
          <p:spPr bwMode="auto">
            <a:xfrm>
              <a:off x="295" y="1797"/>
              <a:ext cx="3991" cy="1633"/>
            </a:xfrm>
            <a:prstGeom prst="rect">
              <a:avLst/>
            </a:prstGeom>
            <a:solidFill>
              <a:schemeClr val="hlink">
                <a:alpha val="41176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19" name="Rectangle 22"/>
            <p:cNvSpPr>
              <a:spLocks noChangeArrowheads="1"/>
            </p:cNvSpPr>
            <p:nvPr/>
          </p:nvSpPr>
          <p:spPr bwMode="auto">
            <a:xfrm>
              <a:off x="385" y="2387"/>
              <a:ext cx="1134" cy="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Формирование 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размещение</a:t>
              </a:r>
              <a:endParaRPr lang="ru-RU" altLang="ru-RU" sz="1400" dirty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/>
                <a:t> </a:t>
              </a:r>
              <a:r>
                <a:rPr lang="ru-RU" altLang="ru-RU" sz="1400" dirty="0" smtClean="0"/>
                <a:t>извещения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 и документации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 о закупке</a:t>
              </a:r>
              <a:endParaRPr lang="ru-RU" altLang="ru-RU" sz="1400" dirty="0"/>
            </a:p>
          </p:txBody>
        </p:sp>
        <p:sp>
          <p:nvSpPr>
            <p:cNvPr id="94220" name="Rectangle 23"/>
            <p:cNvSpPr>
              <a:spLocks noChangeArrowheads="1"/>
            </p:cNvSpPr>
            <p:nvPr/>
          </p:nvSpPr>
          <p:spPr bwMode="auto">
            <a:xfrm>
              <a:off x="1701" y="2387"/>
              <a:ext cx="1134" cy="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Приём заявок,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допуск </a:t>
              </a:r>
              <a:r>
                <a:rPr lang="ru-RU" altLang="ru-RU" sz="1400" dirty="0"/>
                <a:t>участников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/>
                <a:t> закупки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/>
                <a:t> и выбор победителя</a:t>
              </a:r>
            </a:p>
          </p:txBody>
        </p:sp>
        <p:sp>
          <p:nvSpPr>
            <p:cNvPr id="94221" name="Rectangle 24"/>
            <p:cNvSpPr>
              <a:spLocks noChangeArrowheads="1"/>
            </p:cNvSpPr>
            <p:nvPr/>
          </p:nvSpPr>
          <p:spPr bwMode="auto">
            <a:xfrm>
              <a:off x="3016" y="2387"/>
              <a:ext cx="1133" cy="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smtClean="0"/>
                <a:t>Заключение</a:t>
              </a:r>
              <a:endParaRPr lang="ru-RU" altLang="ru-RU" sz="1400" dirty="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/>
                <a:t> контракта</a:t>
              </a:r>
            </a:p>
          </p:txBody>
        </p:sp>
        <p:sp>
          <p:nvSpPr>
            <p:cNvPr id="94222" name="Rectangle 25"/>
            <p:cNvSpPr>
              <a:spLocks noChangeArrowheads="1"/>
            </p:cNvSpPr>
            <p:nvPr/>
          </p:nvSpPr>
          <p:spPr bwMode="auto">
            <a:xfrm>
              <a:off x="4332" y="2387"/>
              <a:ext cx="1133" cy="68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Исполнение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/>
                <a:t>контракта</a:t>
              </a:r>
            </a:p>
          </p:txBody>
        </p:sp>
        <p:sp>
          <p:nvSpPr>
            <p:cNvPr id="94223" name="AutoShape 26"/>
            <p:cNvSpPr>
              <a:spLocks noChangeArrowheads="1"/>
            </p:cNvSpPr>
            <p:nvPr/>
          </p:nvSpPr>
          <p:spPr bwMode="auto">
            <a:xfrm>
              <a:off x="975" y="2115"/>
              <a:ext cx="1179" cy="272"/>
            </a:xfrm>
            <a:prstGeom prst="curvedDownArrow">
              <a:avLst>
                <a:gd name="adj1" fmla="val 86691"/>
                <a:gd name="adj2" fmla="val 17338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24" name="AutoShape 27"/>
            <p:cNvSpPr>
              <a:spLocks noChangeArrowheads="1"/>
            </p:cNvSpPr>
            <p:nvPr/>
          </p:nvSpPr>
          <p:spPr bwMode="auto">
            <a:xfrm>
              <a:off x="2291" y="2115"/>
              <a:ext cx="1179" cy="272"/>
            </a:xfrm>
            <a:prstGeom prst="curvedDownArrow">
              <a:avLst>
                <a:gd name="adj1" fmla="val 86691"/>
                <a:gd name="adj2" fmla="val 17338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25" name="AutoShape 28"/>
            <p:cNvSpPr>
              <a:spLocks noChangeArrowheads="1"/>
            </p:cNvSpPr>
            <p:nvPr/>
          </p:nvSpPr>
          <p:spPr bwMode="auto">
            <a:xfrm>
              <a:off x="3606" y="2115"/>
              <a:ext cx="1179" cy="272"/>
            </a:xfrm>
            <a:prstGeom prst="curvedDownArrow">
              <a:avLst>
                <a:gd name="adj1" fmla="val 86691"/>
                <a:gd name="adj2" fmla="val 17338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/>
            </a:p>
          </p:txBody>
        </p:sp>
        <p:sp>
          <p:nvSpPr>
            <p:cNvPr id="94226" name="Text Box 21"/>
            <p:cNvSpPr txBox="1">
              <a:spLocks noChangeArrowheads="1"/>
            </p:cNvSpPr>
            <p:nvPr/>
          </p:nvSpPr>
          <p:spPr bwMode="auto">
            <a:xfrm>
              <a:off x="794" y="1797"/>
              <a:ext cx="294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ru-RU" altLang="ru-RU" sz="1400">
                  <a:solidFill>
                    <a:schemeClr val="accent2"/>
                  </a:solidFill>
                </a:rPr>
                <a:t>Определение поставщика (подрядчика, исполнителя)</a:t>
              </a:r>
            </a:p>
          </p:txBody>
        </p:sp>
      </p:grpSp>
      <p:sp>
        <p:nvSpPr>
          <p:cNvPr id="94215" name="Line 34"/>
          <p:cNvSpPr>
            <a:spLocks noChangeShapeType="1"/>
          </p:cNvSpPr>
          <p:nvPr/>
        </p:nvSpPr>
        <p:spPr bwMode="auto">
          <a:xfrm>
            <a:off x="683567" y="2924175"/>
            <a:ext cx="7992121" cy="0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4216" name="Line 35"/>
          <p:cNvSpPr>
            <a:spLocks noChangeShapeType="1"/>
          </p:cNvSpPr>
          <p:nvPr/>
        </p:nvSpPr>
        <p:spPr bwMode="auto">
          <a:xfrm>
            <a:off x="683567" y="1844824"/>
            <a:ext cx="8071057" cy="0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4217" name="Picture 36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0001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30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Контрактная система как процесс </a:t>
            </a:r>
          </a:p>
        </p:txBody>
      </p:sp>
      <p:sp>
        <p:nvSpPr>
          <p:cNvPr id="95234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/>
              <a:t>2016-2017 гг.</a:t>
            </a:r>
            <a:endParaRPr lang="ru-RU" altLang="ru-RU" sz="1400" dirty="0" smtClean="0"/>
          </a:p>
        </p:txBody>
      </p:sp>
      <p:sp>
        <p:nvSpPr>
          <p:cNvPr id="9523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2FE50EE-033E-43D8-BB07-8549776FA586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3568" y="908050"/>
            <a:ext cx="7776864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Определение поставщика (подрядчика, исполнителя)</a:t>
            </a:r>
            <a:r>
              <a:rPr lang="ru-RU" alt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 </a:t>
            </a:r>
            <a:r>
              <a:rPr lang="ru-RU" altLang="ru-RU" sz="1800" dirty="0" smtClean="0">
                <a:latin typeface="Corbel" pitchFamily="34" charset="0"/>
              </a:rPr>
              <a:t>- совокупность действий, которые осуществляются заказчиками, начиная с размещения извещения об осуществлении закупки товара, работы, услуги либо в с направления приглашения принять участие в определении поставщика (подрядчика, исполнителя) и завершаются заключением контракта </a:t>
            </a:r>
          </a:p>
        </p:txBody>
      </p:sp>
      <p:sp>
        <p:nvSpPr>
          <p:cNvPr id="95238" name="Text Box 12"/>
          <p:cNvSpPr txBox="1">
            <a:spLocks noChangeArrowheads="1"/>
          </p:cNvSpPr>
          <p:nvPr/>
        </p:nvSpPr>
        <p:spPr bwMode="auto">
          <a:xfrm>
            <a:off x="755577" y="2565400"/>
            <a:ext cx="7704856" cy="172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Times New Roman" pitchFamily="18" charset="0"/>
              </a:rPr>
              <a:t>Комментарии: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600" i="1" dirty="0">
                <a:latin typeface="Corbel" pitchFamily="34" charset="0"/>
              </a:rPr>
              <a:t>При осуществлении  отдельных закупок процедура определения поставщика (подрядчика, исполнителя) может отсутствовать. Например, закупка «малого </a:t>
            </a:r>
            <a:r>
              <a:rPr lang="ru-RU" altLang="ru-RU" sz="1600" i="1" dirty="0" err="1">
                <a:latin typeface="Corbel" pitchFamily="34" charset="0"/>
              </a:rPr>
              <a:t>объема</a:t>
            </a:r>
            <a:r>
              <a:rPr lang="ru-RU" altLang="ru-RU" sz="1600" i="1" dirty="0">
                <a:latin typeface="Corbel" pitchFamily="34" charset="0"/>
              </a:rPr>
              <a:t>» до 100 тыс. рублей на основании пункта 4 части 1 статьи 93 ФЗ-44. В этом случае, закупка начинается с заключения контракта и заканчивается его исполнением</a:t>
            </a:r>
            <a:r>
              <a:rPr lang="ru-RU" altLang="ru-RU" sz="1600" i="1" dirty="0" smtClean="0">
                <a:latin typeface="Corbel" pitchFamily="34" charset="0"/>
              </a:rPr>
              <a:t>.</a:t>
            </a:r>
            <a:endParaRPr lang="ru-RU" altLang="ru-RU" sz="1600" i="1" dirty="0">
              <a:latin typeface="Corbel" pitchFamily="34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5577" y="4724400"/>
            <a:ext cx="7632848" cy="100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Планирование закупок</a:t>
            </a:r>
            <a:r>
              <a:rPr lang="ru-RU" alt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 - </a:t>
            </a:r>
            <a:r>
              <a:rPr lang="ru-RU" altLang="ru-RU" sz="1800" dirty="0" smtClean="0">
                <a:latin typeface="Corbel" pitchFamily="34" charset="0"/>
              </a:rPr>
              <a:t>совокупность действий заказчиков, направленных на формирование, утверждение и размещение планов закупок и планов-графиков закупок.</a:t>
            </a:r>
            <a:endParaRPr lang="ru-RU" altLang="ru-RU" sz="1400" i="1" dirty="0" smtClean="0">
              <a:solidFill>
                <a:schemeClr val="accent2"/>
              </a:solidFill>
            </a:endParaRPr>
          </a:p>
        </p:txBody>
      </p:sp>
      <p:sp>
        <p:nvSpPr>
          <p:cNvPr id="95240" name="Line 15"/>
          <p:cNvSpPr>
            <a:spLocks noChangeShapeType="1"/>
          </p:cNvSpPr>
          <p:nvPr/>
        </p:nvSpPr>
        <p:spPr bwMode="auto">
          <a:xfrm>
            <a:off x="755577" y="2492375"/>
            <a:ext cx="7704855" cy="0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41" name="Line 16"/>
          <p:cNvSpPr>
            <a:spLocks noChangeShapeType="1"/>
          </p:cNvSpPr>
          <p:nvPr/>
        </p:nvSpPr>
        <p:spPr bwMode="auto">
          <a:xfrm flipV="1">
            <a:off x="755577" y="4288948"/>
            <a:ext cx="7632848" cy="5281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5242" name="Picture 17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0001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707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48FD7-D723-42AA-A82E-BA852A9219B1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116632"/>
            <a:ext cx="7474024" cy="490066"/>
          </a:xfrm>
        </p:spPr>
        <p:txBody>
          <a:bodyPr>
            <a:normAutofit fontScale="90000"/>
          </a:bodyPr>
          <a:lstStyle/>
          <a:p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Описание объекта закупок</a:t>
            </a: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827584" y="849361"/>
            <a:ext cx="7344816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0" dirty="0">
                <a:solidFill>
                  <a:schemeClr val="accent1"/>
                </a:solidFill>
              </a:rPr>
              <a:t>ОТВЕЧАЕМ НА ВОПРОС:</a:t>
            </a:r>
            <a:r>
              <a:rPr lang="ru-RU" altLang="ru-RU" b="0" dirty="0"/>
              <a:t> </a:t>
            </a:r>
            <a:r>
              <a:rPr lang="ru-RU" altLang="ru-RU" b="0" u="sng" dirty="0">
                <a:solidFill>
                  <a:srgbClr val="FF6600"/>
                </a:solidFill>
              </a:rPr>
              <a:t>Как правильно описать объект закупки?</a:t>
            </a: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827585" y="1412875"/>
            <a:ext cx="734481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i="1" dirty="0">
                <a:latin typeface="Corbel" pitchFamily="34" charset="0"/>
              </a:rPr>
              <a:t>При описании объекта закупки заказчик должен соблюдать 7 обязательных правил!</a:t>
            </a:r>
          </a:p>
        </p:txBody>
      </p:sp>
      <p:sp>
        <p:nvSpPr>
          <p:cNvPr id="131079" name="Text Box 7"/>
          <p:cNvSpPr txBox="1">
            <a:spLocks noChangeArrowheads="1"/>
          </p:cNvSpPr>
          <p:nvPr/>
        </p:nvSpPr>
        <p:spPr bwMode="auto">
          <a:xfrm>
            <a:off x="827583" y="2349500"/>
            <a:ext cx="7344817" cy="660400"/>
          </a:xfrm>
          <a:prstGeom prst="rect">
            <a:avLst/>
          </a:prstGeom>
          <a:solidFill>
            <a:srgbClr val="00FF00"/>
          </a:solidFill>
          <a:ln w="19050">
            <a:prstDash val="lgDashDotDot"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FF00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ПРАВИЛО №1: </a:t>
            </a:r>
            <a:r>
              <a:rPr lang="ru-RU" altLang="ru-RU" b="0">
                <a:solidFill>
                  <a:schemeClr val="bg1"/>
                </a:solidFill>
                <a:latin typeface="Corbel" pitchFamily="34" charset="0"/>
              </a:rPr>
              <a:t>Описание объекта закупки должно носить объективных характер.</a:t>
            </a:r>
          </a:p>
        </p:txBody>
      </p:sp>
      <p:sp>
        <p:nvSpPr>
          <p:cNvPr id="131081" name="Text Box 9"/>
          <p:cNvSpPr txBox="1">
            <a:spLocks noChangeArrowheads="1"/>
          </p:cNvSpPr>
          <p:nvPr/>
        </p:nvSpPr>
        <p:spPr bwMode="auto">
          <a:xfrm>
            <a:off x="863872" y="3140968"/>
            <a:ext cx="7344818" cy="2308324"/>
          </a:xfrm>
          <a:prstGeom prst="rect">
            <a:avLst/>
          </a:prstGeom>
          <a:solidFill>
            <a:schemeClr val="bg2"/>
          </a:solidFill>
          <a:ln w="19050">
            <a:solidFill>
              <a:srgbClr val="CC99FF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0" dirty="0" smtClean="0">
                <a:latin typeface="Corbel" pitchFamily="34" charset="0"/>
              </a:rPr>
              <a:t>1</a:t>
            </a:r>
            <a:r>
              <a:rPr lang="ru-RU" altLang="ru-RU" b="0" dirty="0">
                <a:latin typeface="Corbel" pitchFamily="34" charset="0"/>
              </a:rPr>
              <a:t>. При описании объекта закупки указываются только те функциональные, технические, эксплуатационные характеристики, которые отражают цель закупки и исключаются те, которые являются </a:t>
            </a:r>
            <a:r>
              <a:rPr lang="ru-RU" altLang="ru-RU" b="0" dirty="0" smtClean="0">
                <a:latin typeface="Corbel" pitchFamily="34" charset="0"/>
              </a:rPr>
              <a:t>избыточными и/или необоснованными.</a:t>
            </a:r>
            <a:endParaRPr lang="ru-RU" altLang="ru-RU" b="0" dirty="0">
              <a:latin typeface="Corbel" pitchFamily="34" charset="0"/>
            </a:endParaRPr>
          </a:p>
          <a:p>
            <a:pPr>
              <a:spcBef>
                <a:spcPct val="50000"/>
              </a:spcBef>
            </a:pPr>
            <a:endParaRPr lang="ru-RU" altLang="ru-RU" b="0" i="1" dirty="0">
              <a:latin typeface="Corbel" pitchFamily="34" charset="0"/>
            </a:endParaRPr>
          </a:p>
          <a:p>
            <a:pPr>
              <a:spcBef>
                <a:spcPct val="50000"/>
              </a:spcBef>
            </a:pPr>
            <a:r>
              <a:rPr lang="ru-RU" altLang="ru-RU" b="0" i="1" dirty="0">
                <a:latin typeface="Corbel" pitchFamily="34" charset="0"/>
              </a:rPr>
              <a:t>Например, при закупке шариковой ручки </a:t>
            </a:r>
            <a:r>
              <a:rPr lang="ru-RU" altLang="ru-RU" b="0" i="1" dirty="0" smtClean="0">
                <a:latin typeface="Corbel" pitchFamily="34" charset="0"/>
              </a:rPr>
              <a:t>(не сувенир) указывается </a:t>
            </a:r>
            <a:r>
              <a:rPr lang="ru-RU" altLang="ru-RU" b="0" i="1" dirty="0">
                <a:latin typeface="Corbel" pitchFamily="34" charset="0"/>
              </a:rPr>
              <a:t>цвет пасты, но не </a:t>
            </a:r>
            <a:r>
              <a:rPr lang="ru-RU" altLang="ru-RU" b="0" i="1" dirty="0" smtClean="0">
                <a:latin typeface="Corbel" pitchFamily="34" charset="0"/>
              </a:rPr>
              <a:t>указываются </a:t>
            </a:r>
            <a:r>
              <a:rPr lang="ru-RU" altLang="ru-RU" b="0" i="1" dirty="0">
                <a:latin typeface="Corbel" pitchFamily="34" charset="0"/>
              </a:rPr>
              <a:t>цвет самой </a:t>
            </a:r>
            <a:r>
              <a:rPr lang="ru-RU" altLang="ru-RU" b="0" i="1" dirty="0" smtClean="0">
                <a:latin typeface="Corbel" pitchFamily="34" charset="0"/>
              </a:rPr>
              <a:t>ручки</a:t>
            </a:r>
            <a:r>
              <a:rPr lang="ru-RU" altLang="ru-RU" i="1" dirty="0" smtClean="0">
                <a:latin typeface="Corbel" pitchFamily="34" charset="0"/>
              </a:rPr>
              <a:t>, вес «брутто». </a:t>
            </a:r>
            <a:r>
              <a:rPr lang="ru-RU" altLang="ru-RU" b="0" i="1" dirty="0" smtClean="0">
                <a:latin typeface="Corbel" pitchFamily="34" charset="0"/>
              </a:rPr>
              <a:t> </a:t>
            </a:r>
            <a:endParaRPr lang="ru-RU" altLang="ru-RU" b="0" i="1" dirty="0">
              <a:latin typeface="Corbel" pitchFamily="34" charset="0"/>
            </a:endParaRPr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>
            <a:off x="863873" y="4797425"/>
            <a:ext cx="7308528" cy="0"/>
          </a:xfrm>
          <a:prstGeom prst="line">
            <a:avLst/>
          </a:prstGeom>
          <a:noFill/>
          <a:ln w="38100">
            <a:solidFill>
              <a:srgbClr val="339966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31083" name="Picture 11" descr="j02991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0"/>
            <a:ext cx="1100137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19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83E7A-51AC-4BFA-AE71-5C062F1C327B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64527" name="Group 1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657170332"/>
              </p:ext>
            </p:extLst>
          </p:nvPr>
        </p:nvGraphicFramePr>
        <p:xfrm>
          <a:off x="755576" y="2060849"/>
          <a:ext cx="7632848" cy="3132773"/>
        </p:xfrm>
        <a:graphic>
          <a:graphicData uri="http://schemas.openxmlformats.org/drawingml/2006/table">
            <a:tbl>
              <a:tblPr/>
              <a:tblGrid>
                <a:gridCol w="2929932"/>
                <a:gridCol w="4702916"/>
              </a:tblGrid>
              <a:tr h="49849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23098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Метод сопоставимых рыночных цен (анализа рынка)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Определение цены контракта осуществляется на основании информации о рыночных ценах идентичных товаров, работ, услуг, а при их отсутствии – однородных товаров, работ, услуг. Возможно применение корректирующих коэффициентов и индексов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79388" y="0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755577" y="5229200"/>
            <a:ext cx="756084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0" dirty="0">
                <a:latin typeface="Corbel" pitchFamily="34" charset="0"/>
              </a:rPr>
              <a:t>Метод сопоставимых рыночных цен </a:t>
            </a:r>
            <a:r>
              <a:rPr lang="ru-RU" altLang="ru-RU" sz="1600" b="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является приоритетным</a:t>
            </a:r>
            <a:r>
              <a:rPr lang="ru-RU" altLang="ru-RU" sz="1600" b="0" dirty="0">
                <a:latin typeface="Corbel" pitchFamily="34" charset="0"/>
              </a:rPr>
              <a:t>, т.е. при обосновании цены контракт необходимо прежде всего использовать данный метод определения цены. Использование иных методов допускается только в специально </a:t>
            </a:r>
            <a:r>
              <a:rPr lang="ru-RU" altLang="ru-RU" sz="1600" b="0" dirty="0" smtClean="0">
                <a:latin typeface="Corbel" pitchFamily="34" charset="0"/>
              </a:rPr>
              <a:t>оговорённых </a:t>
            </a:r>
            <a:r>
              <a:rPr lang="ru-RU" altLang="ru-RU" sz="1600" b="0" dirty="0">
                <a:latin typeface="Corbel" pitchFamily="34" charset="0"/>
              </a:rPr>
              <a:t>случаях.</a:t>
            </a: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755577" y="908050"/>
            <a:ext cx="763284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0" dirty="0">
                <a:solidFill>
                  <a:schemeClr val="accent1"/>
                </a:solidFill>
              </a:rPr>
              <a:t>ОТВЕЧАЕМ НА ВОПРОС:</a:t>
            </a:r>
            <a:r>
              <a:rPr lang="ru-RU" altLang="ru-RU" b="0" dirty="0"/>
              <a:t> </a:t>
            </a:r>
            <a:r>
              <a:rPr lang="ru-RU" altLang="ru-RU" b="0" u="sng" dirty="0">
                <a:solidFill>
                  <a:srgbClr val="FF6600"/>
                </a:solidFill>
              </a:rPr>
              <a:t>Как обосновать цену контракта?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755577" y="1341438"/>
            <a:ext cx="7344815" cy="641350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dirty="0">
                <a:latin typeface="Corbel" pitchFamily="34" charset="0"/>
              </a:rPr>
              <a:t>Для определения и обоснования цены контракта заказчику необходимо использовать один из представленных далее </a:t>
            </a:r>
            <a:r>
              <a:rPr lang="ru-RU" altLang="ru-RU" dirty="0" smtClean="0">
                <a:latin typeface="Corbel" pitchFamily="34" charset="0"/>
              </a:rPr>
              <a:t>методов:</a:t>
            </a:r>
            <a:endParaRPr lang="ru-RU" altLang="ru-RU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74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8A38B-DF90-4637-87F1-2EF0F9618C03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121859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947460047"/>
              </p:ext>
            </p:extLst>
          </p:nvPr>
        </p:nvGraphicFramePr>
        <p:xfrm>
          <a:off x="755576" y="1124744"/>
          <a:ext cx="7632848" cy="2743200"/>
        </p:xfrm>
        <a:graphic>
          <a:graphicData uri="http://schemas.openxmlformats.org/drawingml/2006/table">
            <a:tbl>
              <a:tblPr/>
              <a:tblGrid>
                <a:gridCol w="2997545"/>
                <a:gridCol w="4635303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51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Нормативный метод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Расчет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цены контракта производится на основе нормативов. Применяется в случае, если правовыми актами установлены нормативы в отношении товаров (работ, услуг), а именно их предельная стоимость.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445" name="Group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336090"/>
              </p:ext>
            </p:extLst>
          </p:nvPr>
        </p:nvGraphicFramePr>
        <p:xfrm>
          <a:off x="755576" y="4221088"/>
          <a:ext cx="7632203" cy="1554163"/>
        </p:xfrm>
        <a:graphic>
          <a:graphicData uri="http://schemas.openxmlformats.org/drawingml/2006/table">
            <a:tbl>
              <a:tblPr/>
              <a:tblGrid>
                <a:gridCol w="2997292"/>
                <a:gridCol w="4634911"/>
              </a:tblGrid>
              <a:tr h="1554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Тарифный метод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Цена контракта определяется по регулируемым тарифам (цене) на товары (работы, услуги)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50825" y="39248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63688" y="620688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Методы обоснования НМЦК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364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53539-2DF9-4E17-9636-A12FC4CB6CD1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9241" name="Group 2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54796118"/>
              </p:ext>
            </p:extLst>
          </p:nvPr>
        </p:nvGraphicFramePr>
        <p:xfrm>
          <a:off x="906985" y="1556792"/>
          <a:ext cx="7472902" cy="3352800"/>
        </p:xfrm>
        <a:graphic>
          <a:graphicData uri="http://schemas.openxmlformats.org/drawingml/2006/table">
            <a:tbl>
              <a:tblPr/>
              <a:tblGrid>
                <a:gridCol w="2868535"/>
                <a:gridCol w="4604367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51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Проектно-сметный метод </a:t>
                      </a:r>
                      <a:r>
                        <a:rPr kumimoji="0" lang="ru-RU" alt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(первый случай применения)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Цена контракта на строительство, реконструкцию и капитальный ремонт определяется на основании </a:t>
                      </a:r>
                      <a:r>
                        <a:rPr kumimoji="0" lang="ru-RU" altLang="ru-RU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проектной документации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разработанной в соответствии с государственными элементными сметными нормами строительных работ и специальных строительных работ.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50824" y="30194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827088" y="5300663"/>
            <a:ext cx="7848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  <p:sp>
        <p:nvSpPr>
          <p:cNvPr id="7" name="TextBox 6"/>
          <p:cNvSpPr txBox="1"/>
          <p:nvPr/>
        </p:nvSpPr>
        <p:spPr>
          <a:xfrm>
            <a:off x="1763688" y="80535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Методы обоснования НМЦК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62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80FAF-F565-48D2-AFBA-873FF30FB0C8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122902" name="Group 2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918472680"/>
              </p:ext>
            </p:extLst>
          </p:nvPr>
        </p:nvGraphicFramePr>
        <p:xfrm>
          <a:off x="991454" y="997188"/>
          <a:ext cx="7237413" cy="4754880"/>
        </p:xfrm>
        <a:graphic>
          <a:graphicData uri="http://schemas.openxmlformats.org/drawingml/2006/table">
            <a:tbl>
              <a:tblPr/>
              <a:tblGrid>
                <a:gridCol w="2778141"/>
                <a:gridCol w="4459272"/>
              </a:tblGrid>
              <a:tr h="770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1175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Проектно-сметный метод (</a:t>
                      </a:r>
                      <a:r>
                        <a:rPr kumimoji="0" lang="ru-RU" alt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второй случай применения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Цена контракта на проведение работ по сохранению объектов культурного наследия (памятников истории и культуры) народов Российской Федерации определяется на основании согласованной в порядке, установленном законодательством Российской Федерации, </a:t>
                      </a:r>
                      <a:r>
                        <a:rPr kumimoji="0" lang="ru-RU" alt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проектной документации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 на проведение работ по сохранению объектов культурного наследия и в соответствии с реставрационными нормами и правилами,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утвержденными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 уполномоченным федеральным органом исполнительной власти.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17549" y="-78581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62785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Методы обоснования НМЦК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384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1323</TotalTime>
  <Words>2583</Words>
  <Application>Microsoft Office PowerPoint</Application>
  <PresentationFormat>Экран (4:3)</PresentationFormat>
  <Paragraphs>260</Paragraphs>
  <Slides>28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2" baseType="lpstr">
      <vt:lpstr>Microsoft YaHei</vt:lpstr>
      <vt:lpstr>Arial</vt:lpstr>
      <vt:lpstr>Arial Narrow</vt:lpstr>
      <vt:lpstr>Brush Script MT</vt:lpstr>
      <vt:lpstr>Calibri</vt:lpstr>
      <vt:lpstr>Constantia</vt:lpstr>
      <vt:lpstr>Corbel</vt:lpstr>
      <vt:lpstr>Franklin Gothic Book</vt:lpstr>
      <vt:lpstr>Rage Italic</vt:lpstr>
      <vt:lpstr>Tahoma</vt:lpstr>
      <vt:lpstr>Times New Roman</vt:lpstr>
      <vt:lpstr>Verdana</vt:lpstr>
      <vt:lpstr>Wingdings</vt:lpstr>
      <vt:lpstr>Кнопка</vt:lpstr>
      <vt:lpstr>Специфика закупок подрядных строительных работ</vt:lpstr>
      <vt:lpstr>Контрактная система как процесс </vt:lpstr>
      <vt:lpstr>Контрактная система как процесс </vt:lpstr>
      <vt:lpstr>Контрактная система как процесс </vt:lpstr>
      <vt:lpstr>Описание объекта закупок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закупок подрядных строительных работ</dc:title>
  <dc:creator>admin</dc:creator>
  <cp:lastModifiedBy>ASUS-PC</cp:lastModifiedBy>
  <cp:revision>67</cp:revision>
  <dcterms:created xsi:type="dcterms:W3CDTF">2015-09-09T08:45:30Z</dcterms:created>
  <dcterms:modified xsi:type="dcterms:W3CDTF">2016-10-20T04:50:34Z</dcterms:modified>
</cp:coreProperties>
</file>