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1307520"/>
        <c:axId val="81309056"/>
        <c:axId val="0"/>
      </c:bar3DChart>
      <c:catAx>
        <c:axId val="81307520"/>
        <c:scaling>
          <c:orientation val="minMax"/>
        </c:scaling>
        <c:delete val="1"/>
        <c:axPos val="b"/>
        <c:majorTickMark val="out"/>
        <c:minorTickMark val="none"/>
        <c:tickLblPos val="nextTo"/>
        <c:crossAx val="81309056"/>
        <c:crossesAt val="0"/>
        <c:auto val="1"/>
        <c:lblAlgn val="ctr"/>
        <c:lblOffset val="100"/>
        <c:noMultiLvlLbl val="0"/>
      </c:catAx>
      <c:valAx>
        <c:axId val="81309056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130752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2369664"/>
        <c:axId val="35951360"/>
        <c:axId val="0"/>
      </c:bar3DChart>
      <c:catAx>
        <c:axId val="32369664"/>
        <c:scaling>
          <c:orientation val="minMax"/>
        </c:scaling>
        <c:delete val="1"/>
        <c:axPos val="b"/>
        <c:majorTickMark val="out"/>
        <c:minorTickMark val="none"/>
        <c:tickLblPos val="nextTo"/>
        <c:crossAx val="35951360"/>
        <c:crosses val="autoZero"/>
        <c:auto val="1"/>
        <c:lblAlgn val="ctr"/>
        <c:lblOffset val="100"/>
        <c:noMultiLvlLbl val="0"/>
      </c:catAx>
      <c:valAx>
        <c:axId val="35951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236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2227712"/>
        <c:axId val="32229248"/>
        <c:axId val="0"/>
      </c:bar3DChart>
      <c:catAx>
        <c:axId val="32227712"/>
        <c:scaling>
          <c:orientation val="minMax"/>
        </c:scaling>
        <c:delete val="1"/>
        <c:axPos val="b"/>
        <c:majorTickMark val="out"/>
        <c:minorTickMark val="none"/>
        <c:tickLblPos val="nextTo"/>
        <c:crossAx val="32229248"/>
        <c:crosses val="autoZero"/>
        <c:auto val="1"/>
        <c:lblAlgn val="ctr"/>
        <c:lblOffset val="100"/>
        <c:noMultiLvlLbl val="0"/>
      </c:catAx>
      <c:valAx>
        <c:axId val="3222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222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4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г. Тверь</c:v>
                </c:pt>
                <c:pt idx="3">
                  <c:v>г. Вилючинск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12064"/>
        <c:axId val="33113600"/>
      </c:lineChart>
      <c:catAx>
        <c:axId val="33112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33113600"/>
        <c:crosses val="autoZero"/>
        <c:auto val="1"/>
        <c:lblAlgn val="ctr"/>
        <c:lblOffset val="100"/>
        <c:noMultiLvlLbl val="0"/>
      </c:catAx>
      <c:valAx>
        <c:axId val="3311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12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3"/>
                <c:pt idx="1">
                  <c:v>О переселении из ветхого и аварийного жилья</c:v>
                </c:pt>
                <c:pt idx="2">
                  <c:v>Вопросы ипотечного кредитования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в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квартале 201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01.0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30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9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201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11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01.0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9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01.0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09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1112587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июля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сентября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6390704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июля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30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сентября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1939023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июля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сентября 2018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0315733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июля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сентября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515176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5148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111</Words>
  <Application>Microsoft Office PowerPoint</Application>
  <PresentationFormat>Экран (4:3)</PresentationFormat>
  <Paragraphs>24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во 3 квартале 2018года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01.07. по 30.09.2018 года  по сравнению с количеством обращений,  поступивших  с 01.07. по 30.09.2017 года </vt:lpstr>
      <vt:lpstr>Соотношение письменных и устных обращений поступивших  с  01  июля по  30 сентября 2018года</vt:lpstr>
      <vt:lpstr>Соотношение письменных и устных обращений поступивших  с 01  июля по 30  сентября  2017 года</vt:lpstr>
      <vt:lpstr>Количество обращений ,поступивших   с 01 июля по 30 сентября 2018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июля по 30 сентября 2018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91</cp:revision>
  <dcterms:created xsi:type="dcterms:W3CDTF">2011-04-11T00:21:11Z</dcterms:created>
  <dcterms:modified xsi:type="dcterms:W3CDTF">2018-09-30T22:51:50Z</dcterms:modified>
</cp:coreProperties>
</file>