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4"/>
  </p:sldMasterIdLst>
  <p:notesMasterIdLst>
    <p:notesMasterId r:id="rId19"/>
  </p:notesMasterIdLst>
  <p:handoutMasterIdLst>
    <p:handoutMasterId r:id="rId20"/>
  </p:handoutMasterIdLst>
  <p:sldIdLst>
    <p:sldId id="335" r:id="rId5"/>
    <p:sldId id="336" r:id="rId6"/>
    <p:sldId id="337" r:id="rId7"/>
    <p:sldId id="338" r:id="rId8"/>
    <p:sldId id="342" r:id="rId9"/>
    <p:sldId id="343" r:id="rId10"/>
    <p:sldId id="344" r:id="rId11"/>
    <p:sldId id="339" r:id="rId12"/>
    <p:sldId id="340" r:id="rId13"/>
    <p:sldId id="352" r:id="rId14"/>
    <p:sldId id="353" r:id="rId15"/>
    <p:sldId id="354" r:id="rId16"/>
    <p:sldId id="356" r:id="rId17"/>
    <p:sldId id="357" r:id="rId18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672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Автор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4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226" autoAdjust="0"/>
  </p:normalViewPr>
  <p:slideViewPr>
    <p:cSldViewPr snapToGrid="0">
      <p:cViewPr>
        <p:scale>
          <a:sx n="78" d="100"/>
          <a:sy n="78" d="100"/>
        </p:scale>
        <p:origin x="-114" y="-372"/>
      </p:cViewPr>
      <p:guideLst>
        <p:guide orient="horz" pos="3672"/>
        <p:guide pos="3840"/>
      </p:guideLst>
    </p:cSldViewPr>
  </p:slideViewPr>
  <p:outlineViewPr>
    <p:cViewPr>
      <p:scale>
        <a:sx n="33" d="100"/>
        <a:sy n="33" d="100"/>
      </p:scale>
      <p:origin x="0" y="-1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28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712A462D-2CD7-4119-8379-8F7BD79ADC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EA200AE-0F4E-4C3B-AB0E-3E1AB02D37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D5EF1-2728-44A7-8D2B-24608357EF03}" type="datetime1">
              <a:rPr lang="ru-RU" smtClean="0"/>
              <a:t>26.01.2021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9F38FD6-0223-4EA8-A593-2430127516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C7D1CFA-5557-42F6-AF76-1530D8B266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2EA09B-6DF3-4C2B-B587-9178CE67E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56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41566-D8BE-430F-9234-115315503FC7}" type="datetime1">
              <a:rPr lang="ru-RU" smtClean="0"/>
              <a:pPr/>
              <a:t>26.01.2021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9C7E07-3C67-C64C-8DA0-0404F630397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401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звание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2E31DFB3-42E8-9540-92FB-4AE3F4203F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 userDrawn="1"/>
        </p:nvSpPr>
        <p:spPr bwMode="auto">
          <a:xfrm>
            <a:off x="0" y="1"/>
            <a:ext cx="11158847" cy="58248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vert="horz" wrap="square" lIns="91440" tIns="45720" rIns="91440" bIns="45720" rtlCol="0" anchor="t" anchorCtr="0" upright="1">
            <a:noAutofit/>
          </a:bodyPr>
          <a:lstStyle/>
          <a:p>
            <a:pPr rtl="0"/>
            <a:endParaRPr lang="ru-RU" noProof="0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F13C1B90-0A14-7B4B-B05B-357A6A88291E}"/>
              </a:ext>
            </a:extLst>
          </p:cNvPr>
          <p:cNvCxnSpPr>
            <a:cxnSpLocks/>
          </p:cNvCxnSpPr>
          <p:nvPr userDrawn="1"/>
        </p:nvCxnSpPr>
        <p:spPr>
          <a:xfrm>
            <a:off x="1036261" y="4159793"/>
            <a:ext cx="1012258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Объект 10">
            <a:extLst>
              <a:ext uri="{FF2B5EF4-FFF2-40B4-BE49-F238E27FC236}">
                <a16:creationId xmlns:a16="http://schemas.microsoft.com/office/drawing/2014/main" xmlns="" id="{90097E88-8912-8A4F-9D00-BDA132434FE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033153" y="4728131"/>
            <a:ext cx="7806047" cy="281164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buNone/>
              <a:defRPr sz="1600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E58E2CE6-6A25-40B9-BD31-82C7507389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6313" y="1656344"/>
            <a:ext cx="7805737" cy="2113466"/>
          </a:xfrm>
          <a:prstGeom prst="rect">
            <a:avLst/>
          </a:prstGeo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имое с 2 столбц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бъект 3">
            <a:extLst>
              <a:ext uri="{FF2B5EF4-FFF2-40B4-BE49-F238E27FC236}">
                <a16:creationId xmlns:a16="http://schemas.microsoft.com/office/drawing/2014/main" xmlns="" id="{91C010F4-E1E5-354F-9B4A-6253D3DC2F9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36641" y="3044590"/>
            <a:ext cx="4868860" cy="1942138"/>
          </a:xfrm>
          <a:prstGeom prst="rect">
            <a:avLst/>
          </a:prstGeom>
        </p:spPr>
        <p:txBody>
          <a:bodyPr lIns="0" tIns="0" rIns="0" bIns="0" rtlCol="0" anchor="t" anchorCtr="0"/>
          <a:lstStyle>
            <a:lvl1pPr marL="285750" indent="-285750">
              <a:buFont typeface="Wingdings" pitchFamily="2" charset="2"/>
              <a:buChar char="§"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7" name="Объект 3">
            <a:extLst>
              <a:ext uri="{FF2B5EF4-FFF2-40B4-BE49-F238E27FC236}">
                <a16:creationId xmlns:a16="http://schemas.microsoft.com/office/drawing/2014/main" xmlns="" id="{C2F7C8C0-EB32-3C44-930E-DE05403C543A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6285649" y="3044590"/>
            <a:ext cx="4868860" cy="1942138"/>
          </a:xfrm>
          <a:prstGeom prst="rect">
            <a:avLst/>
          </a:prstGeom>
        </p:spPr>
        <p:txBody>
          <a:bodyPr lIns="0" tIns="0" rIns="0" bIns="0" rtlCol="0" anchor="t" anchorCtr="0"/>
          <a:lstStyle>
            <a:lvl1pPr marL="285750" indent="-285750">
              <a:buFont typeface="Wingdings" pitchFamily="2" charset="2"/>
              <a:buChar char="§"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xmlns="" id="{E06473F2-000A-7C44-9048-A0C0D4B652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rtl="0"/>
            <a:r>
              <a:rPr lang="ru-RU" noProof="0"/>
              <a:t>Щелкните, чтобы изменить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B6A0597E-7AE3-F242-9DDF-F678A5E11458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Текст 4">
            <a:extLst>
              <a:ext uri="{FF2B5EF4-FFF2-40B4-BE49-F238E27FC236}">
                <a16:creationId xmlns:a16="http://schemas.microsoft.com/office/drawing/2014/main" xmlns="" id="{EAB7162A-656B-3447-976F-951853C325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41616" y="2328554"/>
            <a:ext cx="4963884" cy="645284"/>
          </a:xfrm>
          <a:prstGeom prst="rect">
            <a:avLst/>
          </a:prstGeom>
        </p:spPr>
        <p:txBody>
          <a:bodyPr rtlCol="0"/>
          <a:lstStyle>
            <a:lvl1pPr>
              <a:buNone/>
              <a:defRPr sz="1800" b="1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24" name="Текст 4">
            <a:extLst>
              <a:ext uri="{FF2B5EF4-FFF2-40B4-BE49-F238E27FC236}">
                <a16:creationId xmlns:a16="http://schemas.microsoft.com/office/drawing/2014/main" xmlns="" id="{C8B98E47-9A5A-E54C-A093-86D516AAD0F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8199" y="2328554"/>
            <a:ext cx="4868860" cy="645284"/>
          </a:xfrm>
          <a:prstGeom prst="rect">
            <a:avLst/>
          </a:prstGeom>
        </p:spPr>
        <p:txBody>
          <a:bodyPr rtlCol="0"/>
          <a:lstStyle>
            <a:lvl1pPr>
              <a:buNone/>
              <a:defRPr sz="1800" b="1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8E274C5-9C2D-4A46-AEAE-9DBE1C417477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 rtlCol="0"/>
          <a:lstStyle/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9419017-8DD9-4B28-B0F1-E82FFB8C1DFB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 rtlCol="0"/>
          <a:lstStyle/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A0BFF08-A844-4449-9EC2-5B6B6C2D62A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 rtlCol="0"/>
          <a:lstStyle/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7367541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имое с 3 столбц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бъект 3">
            <a:extLst>
              <a:ext uri="{FF2B5EF4-FFF2-40B4-BE49-F238E27FC236}">
                <a16:creationId xmlns:a16="http://schemas.microsoft.com/office/drawing/2014/main" xmlns="" id="{2476683E-62F2-7746-A136-3A729C70D88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36641" y="3052691"/>
            <a:ext cx="3078159" cy="1942138"/>
          </a:xfrm>
          <a:prstGeom prst="rect">
            <a:avLst/>
          </a:prstGeom>
        </p:spPr>
        <p:txBody>
          <a:bodyPr lIns="0" tIns="0" rIns="0" bIns="0" rtlCol="0" anchor="t" anchorCtr="0"/>
          <a:lstStyle>
            <a:lvl1pPr marL="285750" indent="-285750">
              <a:buFont typeface="Wingdings" pitchFamily="2" charset="2"/>
              <a:buChar char="§"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17" name="Объект 3">
            <a:extLst>
              <a:ext uri="{FF2B5EF4-FFF2-40B4-BE49-F238E27FC236}">
                <a16:creationId xmlns:a16="http://schemas.microsoft.com/office/drawing/2014/main" xmlns="" id="{5EF5BDE3-656A-414E-BE18-702CA738A9D2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8039099" y="3044590"/>
            <a:ext cx="3115409" cy="1942138"/>
          </a:xfrm>
          <a:prstGeom prst="rect">
            <a:avLst/>
          </a:prstGeom>
        </p:spPr>
        <p:txBody>
          <a:bodyPr lIns="0" tIns="0" rIns="0" bIns="0" rtlCol="0" anchor="t" anchorCtr="0"/>
          <a:lstStyle>
            <a:lvl1pPr marL="285750" indent="-285750">
              <a:buFont typeface="Wingdings" pitchFamily="2" charset="2"/>
              <a:buChar char="§"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19" name="Объект 3">
            <a:extLst>
              <a:ext uri="{FF2B5EF4-FFF2-40B4-BE49-F238E27FC236}">
                <a16:creationId xmlns:a16="http://schemas.microsoft.com/office/drawing/2014/main" xmlns="" id="{0EAADDF0-090D-2C4F-BE2D-160C2C550298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539760" y="3044590"/>
            <a:ext cx="3115409" cy="1942138"/>
          </a:xfrm>
          <a:prstGeom prst="rect">
            <a:avLst/>
          </a:prstGeom>
        </p:spPr>
        <p:txBody>
          <a:bodyPr lIns="0" tIns="0" rIns="0" bIns="0" rtlCol="0" anchor="t" anchorCtr="0"/>
          <a:lstStyle>
            <a:lvl1pPr marL="285750" indent="-285750">
              <a:buFont typeface="Wingdings" pitchFamily="2" charset="2"/>
              <a:buChar char="§"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20" name="Заголовок 1">
            <a:extLst>
              <a:ext uri="{FF2B5EF4-FFF2-40B4-BE49-F238E27FC236}">
                <a16:creationId xmlns:a16="http://schemas.microsoft.com/office/drawing/2014/main" xmlns="" id="{3E0EAFBC-DE77-7648-95EC-91DDA529FA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rtl="0"/>
            <a:r>
              <a:rPr lang="ru-RU" noProof="0"/>
              <a:t>Щелкните, чтобы изменить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E2A16A97-402E-8040-9B48-1B6ED23ABC4F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Текст 4">
            <a:extLst>
              <a:ext uri="{FF2B5EF4-FFF2-40B4-BE49-F238E27FC236}">
                <a16:creationId xmlns:a16="http://schemas.microsoft.com/office/drawing/2014/main" xmlns="" id="{B4BD319C-69C3-3D46-977C-F80FD35E3C6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41616" y="2328554"/>
            <a:ext cx="3173184" cy="645284"/>
          </a:xfrm>
          <a:prstGeom prst="rect">
            <a:avLst/>
          </a:prstGeom>
        </p:spPr>
        <p:txBody>
          <a:bodyPr rtlCol="0"/>
          <a:lstStyle>
            <a:lvl1pPr>
              <a:buNone/>
              <a:defRPr sz="1800" b="1"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27" name="Текст 4">
            <a:extLst>
              <a:ext uri="{FF2B5EF4-FFF2-40B4-BE49-F238E27FC236}">
                <a16:creationId xmlns:a16="http://schemas.microsoft.com/office/drawing/2014/main" xmlns="" id="{4F6FB95E-AD0D-3843-8241-AB907F5915C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66252" y="2328554"/>
            <a:ext cx="3115409" cy="645284"/>
          </a:xfrm>
          <a:prstGeom prst="rect">
            <a:avLst/>
          </a:prstGeom>
        </p:spPr>
        <p:txBody>
          <a:bodyPr rtlCol="0"/>
          <a:lstStyle>
            <a:lvl1pPr>
              <a:buNone/>
              <a:defRPr sz="1800" b="1"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28" name="Текст 4">
            <a:extLst>
              <a:ext uri="{FF2B5EF4-FFF2-40B4-BE49-F238E27FC236}">
                <a16:creationId xmlns:a16="http://schemas.microsoft.com/office/drawing/2014/main" xmlns="" id="{CC85BB87-C622-304F-9F58-8716188AA54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33114" y="2328554"/>
            <a:ext cx="3115409" cy="645284"/>
          </a:xfrm>
          <a:prstGeom prst="rect">
            <a:avLst/>
          </a:prstGeom>
        </p:spPr>
        <p:txBody>
          <a:bodyPr rtlCol="0"/>
          <a:lstStyle>
            <a:lvl1pPr>
              <a:buNone/>
              <a:defRPr sz="1800" b="1">
                <a:latin typeface="+mj-lt"/>
              </a:defRPr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9C6B0B5-56D6-429D-BC3A-5E501EDADA8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 rtlCol="0"/>
          <a:lstStyle/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A88DFE9-DB89-4EB9-9FB1-D484EC0C1B5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 rtlCol="0"/>
          <a:lstStyle/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50C09F4-4087-4A1E-B8B8-85A748DC901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/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3898064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80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водк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>
            <a:extLst>
              <a:ext uri="{FF2B5EF4-FFF2-40B4-BE49-F238E27FC236}">
                <a16:creationId xmlns:a16="http://schemas.microsoft.com/office/drawing/2014/main" xmlns="" id="{5D6FA74B-53F8-584F-85D3-47FB14D40E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rtl="0"/>
            <a:r>
              <a:rPr lang="ru-RU" noProof="0"/>
              <a:t>Щелкните, чтобы изменить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DC152369-C198-1E48-8F65-F6AC0534DFF6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C8921E4-02B0-3748-9844-933F710058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8700" y="2321923"/>
            <a:ext cx="4876800" cy="3825952"/>
          </a:xfrm>
          <a:prstGeom prst="rect">
            <a:avLst/>
          </a:prstGeom>
        </p:spPr>
        <p:txBody>
          <a:bodyPr rtlCol="0"/>
          <a:lstStyle>
            <a:lvl1pPr>
              <a:buNone/>
              <a:defRPr sz="1800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16" name="Текст 2">
            <a:extLst>
              <a:ext uri="{FF2B5EF4-FFF2-40B4-BE49-F238E27FC236}">
                <a16:creationId xmlns:a16="http://schemas.microsoft.com/office/drawing/2014/main" xmlns="" id="{43048678-0BD6-C448-8690-BD61FC6095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48400" y="2286000"/>
            <a:ext cx="4876800" cy="2746375"/>
          </a:xfrm>
          <a:prstGeom prst="rect">
            <a:avLst/>
          </a:prstGeom>
        </p:spPr>
        <p:txBody>
          <a:bodyPr rtlCol="0"/>
          <a:lstStyle>
            <a:lvl1pPr>
              <a:buNone/>
              <a:defRPr sz="1800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AC8134C-ADB9-4E1C-97DD-12E5DE2C775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 rtlCol="0"/>
          <a:lstStyle/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7A0C24D-14BB-46C9-A4C2-DB15E4FB9B2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033D085-5F13-41E2-9C46-08E3E2846CC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33388974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асибо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Заголовок 1">
            <a:extLst>
              <a:ext uri="{FF2B5EF4-FFF2-40B4-BE49-F238E27FC236}">
                <a16:creationId xmlns:a16="http://schemas.microsoft.com/office/drawing/2014/main" xmlns="" id="{B35C0DBA-B958-984A-8540-551D3604D6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57107" y="999068"/>
            <a:ext cx="4876800" cy="645284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25" name="Объект 2">
            <a:extLst>
              <a:ext uri="{FF2B5EF4-FFF2-40B4-BE49-F238E27FC236}">
                <a16:creationId xmlns:a16="http://schemas.microsoft.com/office/drawing/2014/main" xmlns="" id="{0C9ECF50-A899-D84A-8DA7-545D7B1945C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57107" y="2286003"/>
            <a:ext cx="4876800" cy="2332729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lnSpc>
                <a:spcPct val="100000"/>
              </a:lnSpc>
              <a:buNone/>
              <a:defRPr sz="18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0C23E260-2F88-C54F-893E-80966D14934A}"/>
              </a:ext>
            </a:extLst>
          </p:cNvPr>
          <p:cNvCxnSpPr>
            <a:cxnSpLocks/>
          </p:cNvCxnSpPr>
          <p:nvPr userDrawn="1"/>
        </p:nvCxnSpPr>
        <p:spPr>
          <a:xfrm>
            <a:off x="6261560" y="1869925"/>
            <a:ext cx="4872347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Рисунок 3">
            <a:extLst>
              <a:ext uri="{FF2B5EF4-FFF2-40B4-BE49-F238E27FC236}">
                <a16:creationId xmlns:a16="http://schemas.microsoft.com/office/drawing/2014/main" xmlns="" id="{141785DC-164D-344A-8D61-85C59CABEC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990600"/>
            <a:ext cx="4837176" cy="4837176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9" name="Объект 13">
            <a:extLst>
              <a:ext uri="{FF2B5EF4-FFF2-40B4-BE49-F238E27FC236}">
                <a16:creationId xmlns:a16="http://schemas.microsoft.com/office/drawing/2014/main" xmlns="" id="{8B57D363-927D-CE43-AD8A-2F5E6CC59E9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257107" y="4659581"/>
            <a:ext cx="4876800" cy="543031"/>
          </a:xfrm>
          <a:prstGeom prst="rect">
            <a:avLst/>
          </a:prstGeom>
        </p:spPr>
        <p:txBody>
          <a:bodyPr lIns="0" tIns="0" rIns="0" bIns="0" rtlCol="0" anchor="t"/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xmlns="" id="{DB2FDBC3-20E9-45B6-850D-2F34EA22D1B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 rtlCol="0"/>
          <a:lstStyle/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xmlns="" id="{BC17A152-7FD0-42FA-9937-8667D4B7515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B687AABD-BCAB-4325-8510-954CAAD92A9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21854158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вестка д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E7687ADE-BAA9-634F-96B8-ACF4EE9BDF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 userDrawn="1"/>
        </p:nvSpPr>
        <p:spPr bwMode="auto">
          <a:xfrm>
            <a:off x="0" y="-6836"/>
            <a:ext cx="11158847" cy="58248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rot="0" vert="horz" wrap="square" lIns="91440" tIns="45720" rIns="91440" bIns="45720" rtlCol="0" anchor="t" anchorCtr="0" upright="1">
            <a:noAutofit/>
          </a:bodyPr>
          <a:lstStyle/>
          <a:p>
            <a:pPr rtl="0"/>
            <a:endParaRPr lang="ru-RU" noProof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BFC26CF-26CC-354C-BB60-AD3E01D575E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8700" y="2286000"/>
            <a:ext cx="7810499" cy="2904530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lnSpc>
                <a:spcPct val="100000"/>
              </a:lnSpc>
              <a:buNone/>
              <a:defRPr sz="2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BBEC4E73-6A9F-2F46-89D1-559CE56C12BE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xmlns="" id="{88BFD865-74BB-5B40-8DA8-7D7B921A75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9" name="Дата 8">
            <a:extLst>
              <a:ext uri="{FF2B5EF4-FFF2-40B4-BE49-F238E27FC236}">
                <a16:creationId xmlns:a16="http://schemas.microsoft.com/office/drawing/2014/main" xmlns="" id="{5A4B708A-874B-4F75-A235-6908EB43FA8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13" name="Нижний колонтитул 12">
            <a:extLst>
              <a:ext uri="{FF2B5EF4-FFF2-40B4-BE49-F238E27FC236}">
                <a16:creationId xmlns:a16="http://schemas.microsoft.com/office/drawing/2014/main" xmlns="" id="{71D589B3-67A1-4B39-9EEF-2FB7AB10ECE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14" name="Номер слайда 13">
            <a:extLst>
              <a:ext uri="{FF2B5EF4-FFF2-40B4-BE49-F238E27FC236}">
                <a16:creationId xmlns:a16="http://schemas.microsoft.com/office/drawing/2014/main" xmlns="" id="{F5D91E6B-55B5-4092-AD3B-F7E1FD0045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1163122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вед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Заголовок 1">
            <a:extLst>
              <a:ext uri="{FF2B5EF4-FFF2-40B4-BE49-F238E27FC236}">
                <a16:creationId xmlns:a16="http://schemas.microsoft.com/office/drawing/2014/main" xmlns="" id="{B35C0DBA-B958-984A-8540-551D3604D6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999068"/>
            <a:ext cx="4876800" cy="645284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25" name="Объект 2">
            <a:extLst>
              <a:ext uri="{FF2B5EF4-FFF2-40B4-BE49-F238E27FC236}">
                <a16:creationId xmlns:a16="http://schemas.microsoft.com/office/drawing/2014/main" xmlns="" id="{0C9ECF50-A899-D84A-8DA7-545D7B1945C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028700" y="2286003"/>
            <a:ext cx="4876800" cy="3568696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lnSpc>
                <a:spcPct val="100000"/>
              </a:lnSpc>
              <a:buNone/>
              <a:defRPr sz="18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0C23E260-2F88-C54F-893E-80966D14934A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69925"/>
            <a:ext cx="4872347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Рисунок 3">
            <a:extLst>
              <a:ext uri="{FF2B5EF4-FFF2-40B4-BE49-F238E27FC236}">
                <a16:creationId xmlns:a16="http://schemas.microsoft.com/office/drawing/2014/main" xmlns="" id="{141785DC-164D-344A-8D61-85C59CABEC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54824" y="990600"/>
            <a:ext cx="4837176" cy="4837176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xmlns="" id="{AAE1D3B9-B2D1-4927-BE44-8408FBD84C0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xmlns="" id="{67447116-BCE7-456E-88B8-96ADC76E5FC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D03B6347-A35F-4216-9988-7393E598E12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2601658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рыв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FD808B2-C5CA-FE45-B556-461D856BF7A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4425CA9F-967F-1545-8E32-09F4DB0F04F6}"/>
              </a:ext>
            </a:extLst>
          </p:cNvPr>
          <p:cNvCxnSpPr>
            <a:cxnSpLocks/>
          </p:cNvCxnSpPr>
          <p:nvPr userDrawn="1"/>
        </p:nvCxnSpPr>
        <p:spPr>
          <a:xfrm flipV="1">
            <a:off x="1044475" y="1862667"/>
            <a:ext cx="10103049" cy="867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xmlns="" id="{69DD4EBD-237B-7245-A9C2-A37674E23E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rtl="0"/>
            <a:r>
              <a:rPr lang="ru-RU" noProof="0"/>
              <a:t>Щелкните, чтобы изменить</a:t>
            </a:r>
          </a:p>
        </p:txBody>
      </p:sp>
    </p:spTree>
    <p:extLst>
      <p:ext uri="{BB962C8B-B14F-4D97-AF65-F5344CB8AC3E}">
        <p14:creationId xmlns:p14="http://schemas.microsoft.com/office/powerpoint/2010/main" val="268157798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BBA6D65B-10A2-D743-9FFA-D14B8696F3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 userDrawn="1"/>
        </p:nvSpPr>
        <p:spPr bwMode="auto">
          <a:xfrm>
            <a:off x="0" y="-6836"/>
            <a:ext cx="11158847" cy="58248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rot="0" vert="horz" wrap="square" lIns="91440" tIns="45720" rIns="91440" bIns="45720" rtlCol="0" anchor="t" anchorCtr="0" upright="1">
            <a:noAutofit/>
          </a:bodyPr>
          <a:lstStyle/>
          <a:p>
            <a:pPr rtl="0"/>
            <a:endParaRPr lang="ru-RU" noProof="0"/>
          </a:p>
        </p:txBody>
      </p:sp>
      <p:sp>
        <p:nvSpPr>
          <p:cNvPr id="10" name="Заполнитель диаграммы 3">
            <a:extLst>
              <a:ext uri="{FF2B5EF4-FFF2-40B4-BE49-F238E27FC236}">
                <a16:creationId xmlns:a16="http://schemas.microsoft.com/office/drawing/2014/main" xmlns="" id="{FCB9F5CF-0F1D-284B-B997-AC308FED47B9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951345" y="2286000"/>
            <a:ext cx="9145155" cy="3164926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A5652B48-7CDD-5645-B29B-54727CA5FF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rtl="0"/>
            <a:r>
              <a:rPr lang="ru-RU" noProof="0"/>
              <a:t>Щелкните, чтобы изменить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0C0F4C76-2690-7448-8D03-9692C2BB1016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A1C09B5-CD25-4B65-9120-D8EBD79ABC8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 rtlCol="0"/>
          <a:lstStyle/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C6281DE-BBF4-4AA1-B110-DC418232A01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839333A-6926-414D-9C9D-B62395A38A8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65396585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  <p15:guide id="6" pos="63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1855E5B9-5A63-2D46-8653-3FD1F538F5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 userDrawn="1"/>
        </p:nvSpPr>
        <p:spPr bwMode="auto">
          <a:xfrm>
            <a:off x="0" y="4453"/>
            <a:ext cx="11158847" cy="58248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vert="horz" wrap="square" lIns="91440" tIns="45720" rIns="91440" bIns="45720" rtlCol="0" anchor="t" anchorCtr="0" upright="1">
            <a:noAutofit/>
          </a:bodyPr>
          <a:lstStyle/>
          <a:p>
            <a:pPr rtl="0"/>
            <a:endParaRPr lang="ru-RU" noProof="0"/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xmlns="" id="{03FB492B-801F-1741-BD1B-89F9C6BFF0EC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1028700" y="2423161"/>
            <a:ext cx="9067800" cy="2227404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xmlns="" id="{774545B3-0290-D848-BDB5-811BC52BD4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999068"/>
            <a:ext cx="10096500" cy="645284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rtl="0"/>
            <a:r>
              <a:rPr lang="ru-RU" noProof="0"/>
              <a:t>Щелкните, чтобы изменить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03709460-09E4-854A-889B-491A934DE40F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Дата 5">
            <a:extLst>
              <a:ext uri="{FF2B5EF4-FFF2-40B4-BE49-F238E27FC236}">
                <a16:creationId xmlns:a16="http://schemas.microsoft.com/office/drawing/2014/main" xmlns="" id="{0F749A19-BE29-4599-ABBE-E7C61FF9EE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xmlns="" id="{98F30C11-6611-47E2-9CF7-8EE77F4CD10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5AF710E8-4CE9-4D79-8121-DD559D321EC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41350338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  <p15:guide id="6" pos="636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36A99595-F780-594B-8C36-E4E5AF5E1C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 userDrawn="1"/>
        </p:nvSpPr>
        <p:spPr bwMode="auto">
          <a:xfrm>
            <a:off x="0" y="-6836"/>
            <a:ext cx="11158847" cy="58248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rot="0" vert="horz" wrap="square" lIns="91440" tIns="45720" rIns="91440" bIns="45720" rtlCol="0" anchor="t" anchorCtr="0" upright="1">
            <a:noAutofit/>
          </a:bodyPr>
          <a:lstStyle/>
          <a:p>
            <a:pPr rtl="0"/>
            <a:endParaRPr lang="ru-RU" noProof="0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04AFB169-81B7-454B-BE19-407333C86F3B}"/>
              </a:ext>
            </a:extLst>
          </p:cNvPr>
          <p:cNvCxnSpPr>
            <a:cxnSpLocks/>
          </p:cNvCxnSpPr>
          <p:nvPr userDrawn="1"/>
        </p:nvCxnSpPr>
        <p:spPr>
          <a:xfrm>
            <a:off x="2184935" y="1874704"/>
            <a:ext cx="8973912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BFC26CF-26CC-354C-BB60-AD3E01D575E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8700" y="2304344"/>
            <a:ext cx="7810500" cy="2989263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lnSpc>
                <a:spcPct val="150000"/>
              </a:lnSpc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A06611-233D-45FA-A146-AB9D4F4A78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525" y="978781"/>
            <a:ext cx="1589372" cy="1325563"/>
          </a:xfrm>
          <a:prstGeom prst="rect">
            <a:avLst/>
          </a:prstGeom>
        </p:spPr>
        <p:txBody>
          <a:bodyPr rtlCol="0"/>
          <a:lstStyle>
            <a:lvl1pPr>
              <a:defRPr sz="20000"/>
            </a:lvl1pPr>
          </a:lstStyle>
          <a:p>
            <a:pPr rtl="0"/>
            <a:r>
              <a:rPr lang="ru-RU" noProof="0"/>
              <a:t>"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94887C6-2D97-4388-AA65-CEEA6591BFB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3F84EFA-1D77-40D3-B5AC-6652DC26F0E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xmlns="" id="{713CA07C-1BC2-4B16-8557-27C373CFCE9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22614454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ман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EFAD8BFA-14F6-F54A-AB64-29F9F7616A7D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4640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5B9E731-6B9B-024E-9360-F9F34CC663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8700" y="4313437"/>
            <a:ext cx="1828800" cy="401220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buNone/>
              <a:defRPr sz="1800" b="1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0" name="Текст 4">
            <a:extLst>
              <a:ext uri="{FF2B5EF4-FFF2-40B4-BE49-F238E27FC236}">
                <a16:creationId xmlns:a16="http://schemas.microsoft.com/office/drawing/2014/main" xmlns="" id="{FD3D9C96-2F42-E545-BD97-AC8568E2F4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8700" y="4752757"/>
            <a:ext cx="1828800" cy="552450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1" name="Текст 4">
            <a:extLst>
              <a:ext uri="{FF2B5EF4-FFF2-40B4-BE49-F238E27FC236}">
                <a16:creationId xmlns:a16="http://schemas.microsoft.com/office/drawing/2014/main" xmlns="" id="{892AA37C-BA0F-9C4F-B098-EDFE391C47D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84600" y="4332486"/>
            <a:ext cx="1828800" cy="401221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buNone/>
              <a:defRPr sz="1800" b="1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2" name="Текст 4">
            <a:extLst>
              <a:ext uri="{FF2B5EF4-FFF2-40B4-BE49-F238E27FC236}">
                <a16:creationId xmlns:a16="http://schemas.microsoft.com/office/drawing/2014/main" xmlns="" id="{EEAAAC92-F1DA-6847-8D56-1ACCD5E3B0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84600" y="4752757"/>
            <a:ext cx="1828800" cy="552450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3" name="Текст 4">
            <a:extLst>
              <a:ext uri="{FF2B5EF4-FFF2-40B4-BE49-F238E27FC236}">
                <a16:creationId xmlns:a16="http://schemas.microsoft.com/office/drawing/2014/main" xmlns="" id="{F4E4153D-E2B3-7D4A-8D92-FF6597B2FB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31512" y="4313436"/>
            <a:ext cx="1828800" cy="420271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buNone/>
              <a:defRPr sz="1800" b="1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4" name="Текст 4">
            <a:extLst>
              <a:ext uri="{FF2B5EF4-FFF2-40B4-BE49-F238E27FC236}">
                <a16:creationId xmlns:a16="http://schemas.microsoft.com/office/drawing/2014/main" xmlns="" id="{0D6B703A-5BF6-744F-A3D3-C65E3F8B3B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31512" y="4752757"/>
            <a:ext cx="1828800" cy="552451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5" name="Текст 4">
            <a:extLst>
              <a:ext uri="{FF2B5EF4-FFF2-40B4-BE49-F238E27FC236}">
                <a16:creationId xmlns:a16="http://schemas.microsoft.com/office/drawing/2014/main" xmlns="" id="{982A9FE5-981A-B340-B8F8-D2DB83C196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96400" y="4332486"/>
            <a:ext cx="1828800" cy="420271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buNone/>
              <a:defRPr sz="1800" b="1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6" name="Текст 4">
            <a:extLst>
              <a:ext uri="{FF2B5EF4-FFF2-40B4-BE49-F238E27FC236}">
                <a16:creationId xmlns:a16="http://schemas.microsoft.com/office/drawing/2014/main" xmlns="" id="{594B2391-B4C8-5542-8285-39BAD874EC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296400" y="4752757"/>
            <a:ext cx="1828800" cy="552451"/>
          </a:xfrm>
          <a:prstGeom prst="rect">
            <a:avLst/>
          </a:prstGeom>
        </p:spPr>
        <p:txBody>
          <a:bodyPr lIns="0" tIns="0" rIns="0" bIns="0" rtlCol="0"/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7" name="Рисунок 25">
            <a:extLst>
              <a:ext uri="{FF2B5EF4-FFF2-40B4-BE49-F238E27FC236}">
                <a16:creationId xmlns:a16="http://schemas.microsoft.com/office/drawing/2014/main" xmlns="" id="{A2D87BC1-884E-CD4E-BABF-B7AF4DF7869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028700" y="2308936"/>
            <a:ext cx="1828800" cy="1831590"/>
          </a:xfrm>
          <a:prstGeom prst="rect">
            <a:avLst/>
          </a:prstGeom>
        </p:spPr>
        <p:txBody>
          <a:bodyPr rtlCol="0"/>
          <a:lstStyle>
            <a:lvl1pPr>
              <a:defRPr sz="20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8" name="Рисунок 25">
            <a:extLst>
              <a:ext uri="{FF2B5EF4-FFF2-40B4-BE49-F238E27FC236}">
                <a16:creationId xmlns:a16="http://schemas.microsoft.com/office/drawing/2014/main" xmlns="" id="{DB0763B3-E65F-8A47-AA7C-C9A56C50600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784600" y="2308936"/>
            <a:ext cx="1828800" cy="1831590"/>
          </a:xfrm>
          <a:prstGeom prst="rect">
            <a:avLst/>
          </a:prstGeom>
        </p:spPr>
        <p:txBody>
          <a:bodyPr rtlCol="0"/>
          <a:lstStyle>
            <a:lvl1pPr>
              <a:defRPr sz="20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9" name="Рисунок 25">
            <a:extLst>
              <a:ext uri="{FF2B5EF4-FFF2-40B4-BE49-F238E27FC236}">
                <a16:creationId xmlns:a16="http://schemas.microsoft.com/office/drawing/2014/main" xmlns="" id="{1E0F47CF-6DE7-F745-B9D8-55421009AF4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40500" y="2308936"/>
            <a:ext cx="1828800" cy="1831590"/>
          </a:xfrm>
          <a:prstGeom prst="rect">
            <a:avLst/>
          </a:prstGeom>
        </p:spPr>
        <p:txBody>
          <a:bodyPr rtlCol="0"/>
          <a:lstStyle>
            <a:lvl1pPr>
              <a:defRPr sz="20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0" name="Рисунок 25">
            <a:extLst>
              <a:ext uri="{FF2B5EF4-FFF2-40B4-BE49-F238E27FC236}">
                <a16:creationId xmlns:a16="http://schemas.microsoft.com/office/drawing/2014/main" xmlns="" id="{B4621956-6AB4-E346-8900-9AE2A51ADBC5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296400" y="2314278"/>
            <a:ext cx="1828800" cy="1831590"/>
          </a:xfrm>
          <a:prstGeom prst="rect">
            <a:avLst/>
          </a:prstGeom>
        </p:spPr>
        <p:txBody>
          <a:bodyPr rtlCol="0"/>
          <a:lstStyle>
            <a:lvl1pPr>
              <a:defRPr sz="20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Заголовок 1">
            <a:extLst>
              <a:ext uri="{FF2B5EF4-FFF2-40B4-BE49-F238E27FC236}">
                <a16:creationId xmlns:a16="http://schemas.microsoft.com/office/drawing/2014/main" xmlns="" id="{3B64062A-6292-0441-95CB-9A91F49DBA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xmlns="" id="{383883EC-FACE-4093-9976-8B0D4C8BEBCC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 rtlCol="0"/>
          <a:lstStyle/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xmlns="" id="{E2611EE2-9C8D-405E-9ABF-8EFD1E1D6BB5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 rtlCol="0"/>
          <a:lstStyle/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EFE126EB-13BB-4830-A999-3778C11747A6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 rtlCol="0"/>
          <a:lstStyle/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2396320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 userDrawn="1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  <p15:guide id="8" orient="horz" pos="3072" userDrawn="1">
          <p15:clr>
            <a:srgbClr val="FBAE40"/>
          </p15:clr>
        </p15:guide>
        <p15:guide id="13" pos="6384" userDrawn="1">
          <p15:clr>
            <a:srgbClr val="FBAE40"/>
          </p15:clr>
        </p15:guide>
        <p15:guide id="14" orient="horz" pos="321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ременная шкала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Заголовок 1">
            <a:extLst>
              <a:ext uri="{FF2B5EF4-FFF2-40B4-BE49-F238E27FC236}">
                <a16:creationId xmlns:a16="http://schemas.microsoft.com/office/drawing/2014/main" xmlns="" id="{A116A2E3-682D-BD4F-9FC9-4546B0C9A1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rtl="0"/>
            <a:r>
              <a:rPr lang="ru-RU" noProof="0"/>
              <a:t>Щелкните, чтобы изменить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xmlns="" id="{ED64AC08-85A6-6F44-88B4-3FAE91B70C1B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D1056DE-470B-C64D-99AE-5039A021EC5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41616" y="2328553"/>
            <a:ext cx="2286000" cy="911029"/>
          </a:xfrm>
          <a:prstGeom prst="rect">
            <a:avLst/>
          </a:prstGeom>
        </p:spPr>
        <p:txBody>
          <a:bodyPr rtlCol="0"/>
          <a:lstStyle>
            <a:lvl1pPr>
              <a:buNone/>
              <a:defRPr sz="1800" b="1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7" name="Текст 4">
            <a:extLst>
              <a:ext uri="{FF2B5EF4-FFF2-40B4-BE49-F238E27FC236}">
                <a16:creationId xmlns:a16="http://schemas.microsoft.com/office/drawing/2014/main" xmlns="" id="{4ADA9C53-0DC4-4D43-B80C-9B0A9E0EBD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06672" y="2328553"/>
            <a:ext cx="2286000" cy="911029"/>
          </a:xfrm>
          <a:prstGeom prst="rect">
            <a:avLst/>
          </a:prstGeom>
        </p:spPr>
        <p:txBody>
          <a:bodyPr rtlCol="0"/>
          <a:lstStyle>
            <a:lvl1pPr>
              <a:buNone/>
              <a:defRPr sz="1800" b="1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8" name="Текст 4">
            <a:extLst>
              <a:ext uri="{FF2B5EF4-FFF2-40B4-BE49-F238E27FC236}">
                <a16:creationId xmlns:a16="http://schemas.microsoft.com/office/drawing/2014/main" xmlns="" id="{F8E68047-DF25-AB45-A0F0-F4DFE23516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06672" y="3336211"/>
            <a:ext cx="2286000" cy="2490992"/>
          </a:xfrm>
          <a:prstGeom prst="rect">
            <a:avLst/>
          </a:prstGeom>
        </p:spPr>
        <p:txBody>
          <a:bodyPr rtlCol="0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41" name="Текст 4">
            <a:extLst>
              <a:ext uri="{FF2B5EF4-FFF2-40B4-BE49-F238E27FC236}">
                <a16:creationId xmlns:a16="http://schemas.microsoft.com/office/drawing/2014/main" xmlns="" id="{61DB1B27-14E7-1549-BDAA-6DD31A1B1FC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839200" y="2328553"/>
            <a:ext cx="2286000" cy="911029"/>
          </a:xfrm>
          <a:prstGeom prst="rect">
            <a:avLst/>
          </a:prstGeom>
        </p:spPr>
        <p:txBody>
          <a:bodyPr rtlCol="0"/>
          <a:lstStyle>
            <a:lvl1pPr>
              <a:buNone/>
              <a:defRPr sz="1800" b="1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42" name="Текст 4">
            <a:extLst>
              <a:ext uri="{FF2B5EF4-FFF2-40B4-BE49-F238E27FC236}">
                <a16:creationId xmlns:a16="http://schemas.microsoft.com/office/drawing/2014/main" xmlns="" id="{69D66743-22F2-C84F-9FD2-F350766D6CD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839200" y="3331030"/>
            <a:ext cx="2286000" cy="2466536"/>
          </a:xfrm>
          <a:prstGeom prst="rect">
            <a:avLst/>
          </a:prstGeom>
        </p:spPr>
        <p:txBody>
          <a:bodyPr rtlCol="0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43" name="Текст 4">
            <a:extLst>
              <a:ext uri="{FF2B5EF4-FFF2-40B4-BE49-F238E27FC236}">
                <a16:creationId xmlns:a16="http://schemas.microsoft.com/office/drawing/2014/main" xmlns="" id="{4A38EF55-8739-4A40-A228-67296EA938B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74144" y="2328553"/>
            <a:ext cx="2286000" cy="911029"/>
          </a:xfrm>
          <a:prstGeom prst="rect">
            <a:avLst/>
          </a:prstGeom>
        </p:spPr>
        <p:txBody>
          <a:bodyPr rtlCol="0"/>
          <a:lstStyle>
            <a:lvl1pPr>
              <a:buNone/>
              <a:defRPr sz="1800" b="1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44" name="Текст 4">
            <a:extLst>
              <a:ext uri="{FF2B5EF4-FFF2-40B4-BE49-F238E27FC236}">
                <a16:creationId xmlns:a16="http://schemas.microsoft.com/office/drawing/2014/main" xmlns="" id="{268DC74C-B0F9-2649-BEC3-BBA0BD73765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557921" y="3331029"/>
            <a:ext cx="2286000" cy="2466537"/>
          </a:xfrm>
          <a:prstGeom prst="rect">
            <a:avLst/>
          </a:prstGeom>
        </p:spPr>
        <p:txBody>
          <a:bodyPr rtlCol="0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/>
            </a:lvl1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7B1422B-E6C5-43B2-9F2B-DECEB381214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68377" y="3331029"/>
            <a:ext cx="2286000" cy="2466975"/>
          </a:xfrm>
          <a:prstGeom prst="rect">
            <a:avLst/>
          </a:prstGeo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400"/>
            </a:lvl1pPr>
            <a:lvl2pPr>
              <a:buNone/>
              <a:defRPr sz="1400"/>
            </a:lvl2pPr>
            <a:lvl3pPr>
              <a:buNone/>
              <a:defRPr sz="1400"/>
            </a:lvl3pPr>
            <a:lvl4pPr>
              <a:buNone/>
              <a:defRPr sz="1400"/>
            </a:lvl4pPr>
            <a:lvl5pPr>
              <a:buNone/>
              <a:defRPr sz="1400"/>
            </a:lvl5pPr>
          </a:lstStyle>
          <a:p>
            <a:pPr lvl="0" rtl="0"/>
            <a:r>
              <a:rPr lang="ru-RU" noProof="0"/>
              <a:t>Щелкните, чтобы изменить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BC81DA9-1713-43A7-A2CF-A9525B11AF43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 rtlCol="0"/>
          <a:lstStyle/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A76A8F0-5D79-4C8A-9966-308409EB26B0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 rtlCol="0"/>
          <a:lstStyle/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F85BAE5-43DA-49F0-89E6-66D549C52389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 rtlCol="0"/>
          <a:lstStyle/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9925600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  <p15:guide id="14" pos="148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xmlns="" id="{879F22C8-3EAB-425F-ADBA-3A162D820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830818" y="6292334"/>
            <a:ext cx="1522982" cy="18288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3 сентября 20XX г. </a:t>
            </a:r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xmlns="" id="{CC4B4F87-0B31-4EDA-8270-4233B0D8FF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98180" y="6294120"/>
            <a:ext cx="1462788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>
                <a:solidFill>
                  <a:schemeClr val="bg1"/>
                </a:solidFill>
              </a:rPr>
              <a:t>Ежегодный обзор</a:t>
            </a:r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xmlns="" id="{A05EC255-976A-48BF-A8A0-1ECEBDFBB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3500" y="6292334"/>
            <a:ext cx="41275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rtl="0"/>
            <a:fld id="{7782931A-7D25-4B4B-9464-57AE418934A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74" r:id="rId2"/>
    <p:sldLayoutId id="2147483673" r:id="rId3"/>
    <p:sldLayoutId id="2147483671" r:id="rId4"/>
    <p:sldLayoutId id="2147483678" r:id="rId5"/>
    <p:sldLayoutId id="2147483676" r:id="rId6"/>
    <p:sldLayoutId id="2147483677" r:id="rId7"/>
    <p:sldLayoutId id="2147483660" r:id="rId8"/>
    <p:sldLayoutId id="2147483675" r:id="rId9"/>
    <p:sldLayoutId id="2147483679" r:id="rId10"/>
    <p:sldLayoutId id="2147483680" r:id="rId11"/>
    <p:sldLayoutId id="2147483681" r:id="rId12"/>
    <p:sldLayoutId id="2147483684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7008" userDrawn="1">
          <p15:clr>
            <a:srgbClr val="F26B43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24" userDrawn="1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orient="horz" pos="624" userDrawn="1">
          <p15:clr>
            <a:srgbClr val="F26B43"/>
          </p15:clr>
        </p15:guide>
        <p15:guide id="18" orient="horz" pos="3672" userDrawn="1">
          <p15:clr>
            <a:srgbClr val="F26B43"/>
          </p15:clr>
        </p15:guide>
        <p15:guide id="19" pos="3984" userDrawn="1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D4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xmlns="" id="{9C99CF7C-AFAB-48F1-8FC3-CCCE98982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313" y="1733006"/>
            <a:ext cx="7805737" cy="2036804"/>
          </a:xfrm>
        </p:spPr>
        <p:txBody>
          <a:bodyPr rtlCol="0"/>
          <a:lstStyle/>
          <a:p>
            <a:pPr rtl="0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жилищном обеспечении граждан в Камчатском крае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DC8D1A5B-89A6-438A-82EE-E6996ED0E2A1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456" y="142923"/>
            <a:ext cx="1272064" cy="1590083"/>
          </a:xfrm>
        </p:spPr>
      </p:pic>
    </p:spTree>
    <p:extLst>
      <p:ext uri="{BB962C8B-B14F-4D97-AF65-F5344CB8AC3E}">
        <p14:creationId xmlns:p14="http://schemas.microsoft.com/office/powerpoint/2010/main" val="2605473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24256"/>
            <a:ext cx="8700516" cy="1120096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Камчатского края «Социальная поддержка граждан в Камчатском крае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Подпрограмма 2 «Меры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социальной поддержки отдельных категорий граждан в Камчатском крае»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Предоставление социальной выплаты на строительство (приобретение) жилого помещения на территории Камчатского края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0" y="2286001"/>
            <a:ext cx="4876800" cy="2359152"/>
          </a:xfrm>
        </p:spPr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граждан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граждане, имеющие в составе семьи детей-инвалидов, проживающие в Камчатском крае не менее пяти лет и признанные нуждающимися в жилых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помещениях жилищного фонда Камчатского края,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предоставляемых по договорам социального найма</a:t>
            </a:r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10</a:t>
            </a:fld>
            <a:endParaRPr lang="ru-RU" noProof="0"/>
          </a:p>
        </p:txBody>
      </p:sp>
      <p:pic>
        <p:nvPicPr>
          <p:cNvPr id="6" name="Рисунок 5" descr="Всеобщий доступ контур">
            <a:extLst>
              <a:ext uri="{FF2B5EF4-FFF2-40B4-BE49-F238E27FC236}">
                <a16:creationId xmlns:a16="http://schemas.microsoft.com/office/drawing/2014/main" xmlns="" id="{0FB67D2C-26D9-49C2-AA63-2085AF2B29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1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75488"/>
            <a:ext cx="8802118" cy="1168864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Камчатского края «Социальная поддержка граждан в Камчатском крае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Подпрограмма 2 «Меры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социальной поддержки отдельных категорий граждан в Камчатском крае»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Предоставление единовременной денежной выплаты на строительство жилого помещения или приобретение жилого помещения в собственность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гражданам отдельных категорий (постановление Правительства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Камчатского края от 08.12.2008 №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403-П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форме и порядке предоставления мер социальной поддержки по обеспечению за счёт средств Федерального бюджета жилыми помещениями отдельной категории граждан, нуждающихся в улучшении жилищных условий»)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)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граждан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участники Великой Отечественной войны, члены семей погибших (умерших) участников Великой Отечественной войны, ветераны и инвалиды боевых действий, инвалиды и семьи, имеющие детей-инвалидов, нуждающиеся в улучшении жилищных условий и вставшие на учет до 1 января 2005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года.</a:t>
            </a:r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11</a:t>
            </a:fld>
            <a:endParaRPr lang="ru-RU" noProof="0"/>
          </a:p>
        </p:txBody>
      </p:sp>
      <p:pic>
        <p:nvPicPr>
          <p:cNvPr id="6" name="Рисунок 5" descr="Всеобщий доступ контур">
            <a:extLst>
              <a:ext uri="{FF2B5EF4-FFF2-40B4-BE49-F238E27FC236}">
                <a16:creationId xmlns:a16="http://schemas.microsoft.com/office/drawing/2014/main" xmlns="" id="{0D7B9B58-2A5F-492A-8221-28A8F08633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0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65760"/>
            <a:ext cx="10096500" cy="1278592"/>
          </a:xfrm>
        </p:spPr>
        <p:txBody>
          <a:bodyPr/>
          <a:lstStyle/>
          <a:p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Государственная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Российской Федерации «Обеспечение доступным и комфортным 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жильём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коммунальными услугами граждан Российской Федерации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b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едомственная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целевая программа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«Оказание государственной поддержки гражданам в обеспечении жильем и оплате жилищно-коммунальных услуг»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Предоставление социальной выплаты для приобретения жилого помещения в связи с переселением из районов Крайнего Севера и приравненных к ним местностей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граждан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граждане,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состоящие на учёте граждан, выезжающих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 районов Крайнего Севера и приравненных к ним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местностей в соответствии с Федеральным законом от 25.10.2002 № 125-ФЗ «О жилищных субсидиях гражданам, выезжающим из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айонов Крайнего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Севера 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приравненных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 ним местностей».</a:t>
            </a:r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12</a:t>
            </a:fld>
            <a:endParaRPr lang="ru-RU" noProof="0"/>
          </a:p>
        </p:txBody>
      </p:sp>
      <p:pic>
        <p:nvPicPr>
          <p:cNvPr id="6" name="Рисунок 5" descr="Всеобщий доступ контур">
            <a:extLst>
              <a:ext uri="{FF2B5EF4-FFF2-40B4-BE49-F238E27FC236}">
                <a16:creationId xmlns:a16="http://schemas.microsoft.com/office/drawing/2014/main" xmlns="" id="{890E7E8B-62A8-49C7-ACE0-EFD445D1B4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171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280416"/>
            <a:ext cx="10096500" cy="1363936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Государственная программа Российской Федерации «Обеспечение доступным и комфортным 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жильём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коммунальными услугами граждан Российской Федерации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b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Ведомственная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целевая программа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«Оказание государственной поддержки гражданам в обеспечении жильем и оплате жилищно-коммунальных услуг»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Предоставление социальной выплаты для приобретения жилого помещения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граждан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граждане, подвергшиеся радиационному воздействию вследствие катастрофы на Чернобыльской АЭС, аварии на производственном объединении «Маяк», и </a:t>
            </a:r>
            <a:r>
              <a:rPr lang="ru-RU" sz="1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приравненные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ним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лица</a:t>
            </a:r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13</a:t>
            </a:fld>
            <a:endParaRPr lang="ru-RU" noProof="0"/>
          </a:p>
        </p:txBody>
      </p:sp>
      <p:pic>
        <p:nvPicPr>
          <p:cNvPr id="6" name="Рисунок 5" descr="Всеобщий доступ контур">
            <a:extLst>
              <a:ext uri="{FF2B5EF4-FFF2-40B4-BE49-F238E27FC236}">
                <a16:creationId xmlns:a16="http://schemas.microsoft.com/office/drawing/2014/main" xmlns="" id="{BCCE7E5C-45FA-407F-9106-8E2E9105F7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929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38912"/>
            <a:ext cx="10096500" cy="1205440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Государственная программа Российской Федерации «Обеспечение доступным и комфортным 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жильём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коммунальными услугами граждан Российской Федерации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b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Ведомственная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целевая программа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«Оказание государственной поддержки гражданам в обеспечении жильем и оплате жилищно-коммунальных услуг»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редоставление социальной выплаты для приобретения жилого помещения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граждан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граждане, признанные в установленном порядке вынужденными переселенцами</a:t>
            </a:r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14</a:t>
            </a:fld>
            <a:endParaRPr lang="ru-RU" noProof="0"/>
          </a:p>
        </p:txBody>
      </p:sp>
      <p:pic>
        <p:nvPicPr>
          <p:cNvPr id="6" name="Рисунок 5" descr="Всеобщий доступ контур">
            <a:extLst>
              <a:ext uri="{FF2B5EF4-FFF2-40B4-BE49-F238E27FC236}">
                <a16:creationId xmlns:a16="http://schemas.microsoft.com/office/drawing/2014/main" xmlns="" id="{4CEE97A6-6A84-47E9-B0C6-304EADADDE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151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80288"/>
            <a:ext cx="7810500" cy="864064"/>
          </a:xfrm>
        </p:spPr>
        <p:txBody>
          <a:bodyPr/>
          <a:lstStyle/>
          <a:p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Государственная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Камчатского края «Обеспечение доступным и комфортным 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жильём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жителей Камчатского края» 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одпрограмма 6 «Обеспечение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жильём молодых семей»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Предоставление социальной выплаты на приобретение (строительство) жилого помещения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53456" y="2298192"/>
            <a:ext cx="5699760" cy="3810000"/>
          </a:xfrm>
        </p:spPr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граждан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Участником подпрограммы может быть молодая семья, в том числе молодая семья, имеющая одного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более, где один из супругов не является гражданином Российской Федерации, а также неполная молодая семья, состоящая из одного молодого родителя, являющегося гражданином Российской Федерации, и одного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более, соответствующие следующим требованиям: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возраст каждого из супругов либо одного родителя в неполной семье на день принятия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строительства и жилищной политики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Камчатского края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включении молодой семьи - участницы подпрограммы в список претендентов на получение социальной выплаты в планируемом году не превышает 35 лет;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молодая семья признана нуждающейся в жилом помещении;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наличие у семьи доходов, позволяющих получить кредит, либо иных денежных средств, достаточных для оплаты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расчётной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(средней) стоимости жилья в части, превышающей размер предоставляемой социальной выплаты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2</a:t>
            </a:fld>
            <a:endParaRPr lang="ru-RU" noProof="0" dirty="0"/>
          </a:p>
        </p:txBody>
      </p:sp>
      <p:pic>
        <p:nvPicPr>
          <p:cNvPr id="9" name="Рисунок 8" descr="Всеобщий доступ контур">
            <a:extLst>
              <a:ext uri="{FF2B5EF4-FFF2-40B4-BE49-F238E27FC236}">
                <a16:creationId xmlns:a16="http://schemas.microsoft.com/office/drawing/2014/main" xmlns="" id="{8B6B7355-4130-4CCB-AFFF-E3D24B06CC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52689" cy="114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144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21792"/>
            <a:ext cx="8481060" cy="1022560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Государственная программа Камчатского края «Обеспечение доступным и комфортным жильём жителей Камчатского края»  </a:t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Подпрограмма 7 «Развитие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системы ипотечного жилищного кредитования»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Предоставление социальной выплаты на уплату первоначального взноса по ипотечному жилищному кредиту (займу) на приобретение жилого помещения в Камчатском крае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52160" y="2286000"/>
            <a:ext cx="5273040" cy="3858768"/>
          </a:xfrm>
        </p:spPr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граждан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граждане, обеспеченные общей площадью жилого помещения менее 33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кв.м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1 чел., 42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кв.м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семью из 2-х чел., для семей численностью 3 и более чел. – менее 18 </a:t>
            </a:r>
            <a:r>
              <a:rPr lang="ru-RU" sz="1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кв.м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одного члена семьи: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работники органов государственной власти Камчатского края, органов местного самоуправления муниципальных образований в Камчатском крае, краевых государственных учреждений, муниципальных учреждений, государственных и муниципальных унитарных предприятий в Камчатском крае;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граждане, в составе семьи которых 3 и более несовершеннолетних детей;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граждане, пострадавшие в результате чрезвычайных ситуаций, стихийных бедствий, пожаров;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учителя общеобразовательных учреждений в Камчатском крае в возрасте до 35 лет, проработавшие в учреждении не менее 1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года.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3</a:t>
            </a:fld>
            <a:endParaRPr lang="ru-RU" noProof="0"/>
          </a:p>
        </p:txBody>
      </p:sp>
      <p:pic>
        <p:nvPicPr>
          <p:cNvPr id="9" name="Рисунок 8" descr="Всеобщий доступ контур">
            <a:extLst>
              <a:ext uri="{FF2B5EF4-FFF2-40B4-BE49-F238E27FC236}">
                <a16:creationId xmlns:a16="http://schemas.microsoft.com/office/drawing/2014/main" xmlns="" id="{B22412D6-1E83-4165-91FD-C0F90F19E4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7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97408"/>
            <a:ext cx="8042148" cy="1046944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Государственная программа Камчатского края «Обеспечение доступным и комфортным жильём жителей Камчатского края» 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Подпрограмма 9 «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жилыми помещениями отдельных категорий граждан»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Обеспечение граждан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отдельных категорий жилыми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помещениями жилищного фонда Камчатского края по договорам социального найма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граждан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реабилитированные лица, утратившие жилые помещения в связи с репрессиями, в случае возвращения на прежнее место жительства;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спасатели профессиональных аварийно-спасательных служб, профессиональных аварийно-спасательных формирований Камчатского края и проживающие совместно с ними члены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семей.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4</a:t>
            </a:fld>
            <a:endParaRPr lang="ru-RU" noProof="0"/>
          </a:p>
        </p:txBody>
      </p:sp>
      <p:pic>
        <p:nvPicPr>
          <p:cNvPr id="8" name="Рисунок 7" descr="Всеобщий доступ контур">
            <a:extLst>
              <a:ext uri="{FF2B5EF4-FFF2-40B4-BE49-F238E27FC236}">
                <a16:creationId xmlns:a16="http://schemas.microsoft.com/office/drawing/2014/main" xmlns="" id="{C3F8B1F4-8FA8-41A6-B0E6-304BDCCD57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020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865632"/>
            <a:ext cx="9371076" cy="778720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Государственная программа Камчатского края «Обеспечение доступным и комфортным жильём жителей Камчатского края» </a:t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Подпрограмма 9 «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жилыми помещениями отдельных категорий граждан»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Обеспечение граждан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отдельных категорий жилыми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помещениями жилищного фонда Камчатского края по договорам социального найма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25312" y="2286000"/>
            <a:ext cx="5568188" cy="4114800"/>
          </a:xfrm>
        </p:spPr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</a:t>
            </a:r>
            <a:r>
              <a:rPr lang="ru-RU" sz="1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проживающие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Камчатском крае не менее 5 лет и признанные нуждающимися в жилых помещениях, предоставляемых по договорам социального найма: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ветераны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боевых действий на территории СССР, на территории Российской Федерации и территориях других государств награжденные орденами и медалями СССР, Российской Федерации;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граждане, имеющие в составе семьи не менее 4-х детей или не менее 3-х одновременно рожденных детей в возрасте до 18-ти лет;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одинокие матери (отцы), воспитывающие не менее 3-х детей в возрасте до 18-ти лет;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спортсмены - призеры Олимпийских, Паралимпийских и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Сурдлимпийских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игр, чемпионатов мира и Европы, в том числе в видах спорта среди инвалидов и лиц с ограниченными возможностями здоровья;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граждане, имеющие в составе семьи 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детей-инвалидов.</a:t>
            </a:r>
            <a:endParaRPr lang="ru-RU" sz="1400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5</a:t>
            </a:fld>
            <a:endParaRPr lang="ru-RU" noProof="0"/>
          </a:p>
        </p:txBody>
      </p:sp>
      <p:pic>
        <p:nvPicPr>
          <p:cNvPr id="6" name="Рисунок 5" descr="Всеобщий доступ контур">
            <a:extLst>
              <a:ext uri="{FF2B5EF4-FFF2-40B4-BE49-F238E27FC236}">
                <a16:creationId xmlns:a16="http://schemas.microsoft.com/office/drawing/2014/main" xmlns="" id="{E591836C-D034-4FBA-9448-1A957B12ED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81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70560"/>
            <a:ext cx="9809988" cy="973792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Государственная программа Камчатского края «Обеспечение доступным и комфортным жильём жителей Камчатского края» </a:t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Подпрограмма 9 «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жилыми помещениями отдельных категорий граждан»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Приобретение жилых помещений специализированного жилищного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фонда 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(в соответствии с Законом Камчатского края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09.10.2012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135 "О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наделении органов местного самоуправления муниципальных образований в Камчатском крае государственными полномочиями Камчатского края по обеспечению детей-сирот и детей, оставшихся без попечения родителей, лиц из числа детей-сирот и детей, оставшихся без попечения родителей, жилыми помещениями"</a:t>
            </a:r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граждан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дети-сироты и дети, оставшиеся без попечения родителей, лица из числа детей-сирот и детей, оставшихся без попечения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6</a:t>
            </a:fld>
            <a:endParaRPr lang="ru-RU" noProof="0"/>
          </a:p>
        </p:txBody>
      </p:sp>
      <p:pic>
        <p:nvPicPr>
          <p:cNvPr id="6" name="Рисунок 5" descr="Всеобщий доступ контур">
            <a:extLst>
              <a:ext uri="{FF2B5EF4-FFF2-40B4-BE49-F238E27FC236}">
                <a16:creationId xmlns:a16="http://schemas.microsoft.com/office/drawing/2014/main" xmlns="" id="{945227EA-8AD4-4E29-A5B1-5E6C60771D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  <p:sp>
        <p:nvSpPr>
          <p:cNvPr id="9" name="Нижний колонтитул 5">
            <a:extLst>
              <a:ext uri="{FF2B5EF4-FFF2-40B4-BE49-F238E27FC236}">
                <a16:creationId xmlns:a16="http://schemas.microsoft.com/office/drawing/2014/main" xmlns="" id="{8C983BAE-F16D-4F92-BB9D-D558316DAD2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600200" y="6013450"/>
            <a:ext cx="8662988" cy="652463"/>
          </a:xfrm>
        </p:spPr>
        <p:txBody>
          <a:bodyPr/>
          <a:lstStyle/>
          <a:p>
            <a:pPr rtl="0"/>
            <a:endParaRPr lang="ru-RU" sz="14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703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853440"/>
            <a:ext cx="9419844" cy="790912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Государственная программа Камчатского края «Обеспечение доступным и комфортным жильём жителей Камчатского края» </a:t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Подпрограмма 9 «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жилыми помещениями отдельных категорий граждан»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28700" y="2321923"/>
            <a:ext cx="4567428" cy="3825952"/>
          </a:xfrm>
        </p:spPr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Приобретение (строительство) жилых помещений в целях формирования специализированного жилищного фонда Камчатского края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97296" y="2261616"/>
            <a:ext cx="5358384" cy="3529584"/>
          </a:xfrm>
        </p:spPr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</a:t>
            </a:r>
            <a:r>
              <a:rPr lang="ru-RU" sz="1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 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(установлены постановлением Правительства Камчатского края от 09.11.2009 № 421-П)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обеспеченные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жилыми помещениями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населённых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пунктах по месту работы (службы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работники органов государственной власти Камчатского 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края;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лица, замещающие государственные должности Камчатского края либо избранные на выборные должности в органы государственной власти Камчатского 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края;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аботники краевых государственных учреждений и государственных унитарных предприятий Камчатского края.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7</a:t>
            </a:fld>
            <a:endParaRPr lang="ru-RU" noProof="0"/>
          </a:p>
        </p:txBody>
      </p:sp>
      <p:pic>
        <p:nvPicPr>
          <p:cNvPr id="6" name="Рисунок 5" descr="Всеобщий доступ контур">
            <a:extLst>
              <a:ext uri="{FF2B5EF4-FFF2-40B4-BE49-F238E27FC236}">
                <a16:creationId xmlns:a16="http://schemas.microsoft.com/office/drawing/2014/main" xmlns="" id="{2F81D7AD-794B-4951-93E8-6920E0347B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  <p:sp>
        <p:nvSpPr>
          <p:cNvPr id="8" name="Нижний колонтитул 5">
            <a:extLst>
              <a:ext uri="{FF2B5EF4-FFF2-40B4-BE49-F238E27FC236}">
                <a16:creationId xmlns:a16="http://schemas.microsoft.com/office/drawing/2014/main" xmlns="" id="{7CAA3CE5-EA42-45FC-ABDA-D6616531B61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600200" y="6013450"/>
            <a:ext cx="8662988" cy="652463"/>
          </a:xfrm>
        </p:spPr>
        <p:txBody>
          <a:bodyPr/>
          <a:lstStyle/>
          <a:p>
            <a:pPr rtl="0"/>
            <a:endParaRPr lang="ru-RU" sz="14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031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58368"/>
            <a:ext cx="9468612" cy="985984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Государственная программа Камчатского края «Обеспечение доступным и комфортным жильём жителей Камчатского края» </a:t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Подпрограмма Б «Стимулирование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индивидуального жилищного строительства»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Предоставление социальных выплат отдельным категориям граждан, проживающих в Камчатском крае, на уплату первоначального взноса по ипотечному жилищному кредиту (займу) на строительство индивидуального жилого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дома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граждан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граждане, признанные в установленном порядке нуждающимися в обеспечение жилыми помещениями и имеющие в собственности земельный участок с видом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разрешённого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использования «для индивидуального жилищного строительства» или «для ведения личного подсобного хозяйства»</a:t>
            </a:r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575BD3C-4C09-4879-A518-7BABDCEF610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600744" y="6014102"/>
            <a:ext cx="8662418" cy="651507"/>
          </a:xfrm>
        </p:spPr>
        <p:txBody>
          <a:bodyPr/>
          <a:lstStyle/>
          <a:p>
            <a:pPr rtl="0"/>
            <a:endParaRPr lang="ru-RU" sz="1400" noProof="0" dirty="0">
              <a:solidFill>
                <a:schemeClr val="bg1"/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8</a:t>
            </a:fld>
            <a:endParaRPr lang="ru-RU" noProof="0"/>
          </a:p>
        </p:txBody>
      </p:sp>
      <p:pic>
        <p:nvPicPr>
          <p:cNvPr id="8" name="Рисунок 7" descr="Всеобщий доступ контур">
            <a:extLst>
              <a:ext uri="{FF2B5EF4-FFF2-40B4-BE49-F238E27FC236}">
                <a16:creationId xmlns:a16="http://schemas.microsoft.com/office/drawing/2014/main" xmlns="" id="{0DAC1B6D-60F7-4075-B094-7CD719AFA4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766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85E692-515A-4A85-B81D-51D90037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2752"/>
            <a:ext cx="8749284" cy="961600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Камчатского края «Социальная поддержка граждан в Камчатском крае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Подпрограмма 2 «Меры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социальной поддержки отдельных категорий граждан в Камчатском крае»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9D45EB-6EA3-4376-9340-36F6C0E4F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Мероприятие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Предоставление социальной выплаты на строительство (приобретение) жилого помещения на территории Камчатского края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6A2555-24D3-435E-B6BB-FAADF86D2C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0" y="2286000"/>
            <a:ext cx="4876800" cy="3101746"/>
          </a:xfrm>
        </p:spPr>
        <p:txBody>
          <a:bodyPr/>
          <a:lstStyle/>
          <a:p>
            <a:r>
              <a:rPr lang="ru-RU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граждан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граждане, имеющие в составе семьи не менее 4-х детей или не менее 3-х одновременно рожденных детей в возрасте до 18-ти лет; одинокие матери (отцы), воспитывающие не менее 3-х детей в возрасте до 18-ти лет, проживающие в Камчатском крае не менее пяти лет и признанные нуждающимися в жилых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помещениях жилищного фонда Камчатского края,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предоставляемых по договорам социального найма</a:t>
            </a:r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1EF163B-1860-4365-924B-7FF3FF072F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rtl="0"/>
            <a:fld id="{7782931A-7D25-4B4B-9464-57AE418934A3}" type="slidenum">
              <a:rPr lang="ru-RU" noProof="0" smtClean="0"/>
              <a:pPr rtl="0"/>
              <a:t>9</a:t>
            </a:fld>
            <a:endParaRPr lang="ru-RU" noProof="0"/>
          </a:p>
        </p:txBody>
      </p:sp>
      <p:pic>
        <p:nvPicPr>
          <p:cNvPr id="8" name="Рисунок 7" descr="Всеобщий доступ контур">
            <a:extLst>
              <a:ext uri="{FF2B5EF4-FFF2-40B4-BE49-F238E27FC236}">
                <a16:creationId xmlns:a16="http://schemas.microsoft.com/office/drawing/2014/main" xmlns="" id="{E4B33ABE-387C-4E44-BA80-1863429F13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6655" y="5387746"/>
            <a:ext cx="1144089" cy="114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5868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35">
      <a:majorFont>
        <a:latin typeface="Arial Nova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49129448_TF89547415_Win32" id="{A4368E16-0369-4EE1-868F-E784F9A4E912}" vid="{A087578A-6C71-478F-A414-C705E5D241F4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82F651C-E5DA-470F-A6A6-D70E9A5EBF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975AF8-B1C6-436B-A274-2C3ADC779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4273A0-A4DF-47AA-BF1F-8758123399CE}">
  <ds:schemaRefs>
    <ds:schemaRef ds:uri="http://purl.org/dc/dcmitype/"/>
    <ds:schemaRef ds:uri="http://schemas.microsoft.com/office/infopath/2007/PartnerControls"/>
    <ds:schemaRef ds:uri="http://purl.org/dc/terms/"/>
    <ds:schemaRef ds:uri="http://purl.org/dc/elements/1.1/"/>
    <ds:schemaRef ds:uri="http://www.w3.org/XML/1998/namespace"/>
    <ds:schemaRef ds:uri="71af3243-3dd4-4a8d-8c0d-dd76da1f02a5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16c05727-aa75-4e4a-9b5f-8a80a116589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Ежегодная презентация для создания впечатления</Template>
  <TotalTime>0</TotalTime>
  <Words>1287</Words>
  <Application>Microsoft Office PowerPoint</Application>
  <PresentationFormat>Произвольный</PresentationFormat>
  <Paragraphs>98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Тема1</vt:lpstr>
      <vt:lpstr>О жилищном обеспечении граждан в Камчатском крае</vt:lpstr>
      <vt:lpstr>Государственная программа Камчатского края «Обеспечение доступным и комфортным жильём жителей Камчатского края»   Подпрограмма 6 «Обеспечение жильём молодых семей»</vt:lpstr>
      <vt:lpstr>Государственная программа Камчатского края «Обеспечение доступным и комфортным жильём жителей Камчатского края»   Подпрограмма 7 «Развитие системы ипотечного жилищного кредитования»</vt:lpstr>
      <vt:lpstr>Государственная программа Камчатского края «Обеспечение доступным и комфортным жильём жителей Камчатского края»  Подпрограмма 9 «Обеспечение жилыми помещениями отдельных категорий граждан»</vt:lpstr>
      <vt:lpstr>Государственная программа Камчатского края «Обеспечение доступным и комфортным жильём жителей Камчатского края»  Подпрограмма 9 «Обеспечение жилыми помещениями отдельных категорий граждан»</vt:lpstr>
      <vt:lpstr>Государственная программа Камчатского края «Обеспечение доступным и комфортным жильём жителей Камчатского края»  Подпрограмма 9 «Обеспечение жилыми помещениями отдельных категорий граждан»</vt:lpstr>
      <vt:lpstr>Государственная программа Камчатского края «Обеспечение доступным и комфортным жильём жителей Камчатского края»  Подпрограмма 9 «Обеспечение жилыми помещениями отдельных категорий граждан»</vt:lpstr>
      <vt:lpstr>Государственная программа Камчатского края «Обеспечение доступным и комфортным жильём жителей Камчатского края»  Подпрограмма Б «Стимулирование индивидуального жилищного строительства»</vt:lpstr>
      <vt:lpstr>Государственная программа Камчатского края «Социальная поддержка граждан в Камчатском крае» Подпрограмма 2 «Меры социальной поддержки отдельных категорий граждан в Камчатском крае»</vt:lpstr>
      <vt:lpstr>Государственная программа Камчатского края «Социальная поддержка граждан в Камчатском крае» Подпрограмма 2 «Меры социальной поддержки отдельных категорий граждан в Камчатском крае»</vt:lpstr>
      <vt:lpstr>Государственная программа Камчатского края «Социальная поддержка граждан в Камчатском крае» Подпрограмма 2 «Меры социальной поддержки отдельных категорий граждан в Камчатском крае»</vt:lpstr>
      <vt:lpstr>Государственная программа Российской Федерации «Обеспечение доступным и комфортным жильём и коммунальными услугами граждан Российской Федерации» Ведомственная целевая программа «Оказание государственной поддержки гражданам в обеспечении жильем и оплате жилищно-коммунальных услуг»</vt:lpstr>
      <vt:lpstr>Государственная программа Российской Федерации «Обеспечение доступным и комфортным жильём и коммунальными услугами граждан Российской Федерации» Ведомственная целевая программа «Оказание государственной поддержки гражданам в обеспечении жильем и оплате жилищно-коммунальных услуг»</vt:lpstr>
      <vt:lpstr>Государственная программа Российской Федерации «Обеспечение доступным и комфортным жильём и коммунальными услугами граждан Российской Федерации» Ведомственная целевая программа «Оказание государственной поддержки гражданам в обеспечении жильем и оплате жилищно-коммунальных услуг»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2021-01-04T05:43:58Z</dcterms:created>
  <dcterms:modified xsi:type="dcterms:W3CDTF">2021-01-26T03:15:41Z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